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Proxima Nova"/>
      <p:regular r:id="rId27"/>
      <p:bold r:id="rId28"/>
      <p:italic r:id="rId29"/>
      <p:boldItalic r:id="rId30"/>
    </p:embeddedFont>
    <p:embeddedFont>
      <p:font typeface="Open Sans Light"/>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ProximaNova-bold.fntdata"/><Relationship Id="rId27" Type="http://schemas.openxmlformats.org/officeDocument/2006/relationships/font" Target="fonts/ProximaNova-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roximaNova-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Light-regular.fntdata"/><Relationship Id="rId30" Type="http://schemas.openxmlformats.org/officeDocument/2006/relationships/font" Target="fonts/ProximaNova-boldItalic.fntdata"/><Relationship Id="rId11" Type="http://schemas.openxmlformats.org/officeDocument/2006/relationships/slide" Target="slides/slide7.xml"/><Relationship Id="rId33" Type="http://schemas.openxmlformats.org/officeDocument/2006/relationships/font" Target="fonts/OpenSansLight-italic.fntdata"/><Relationship Id="rId10" Type="http://schemas.openxmlformats.org/officeDocument/2006/relationships/slide" Target="slides/slide6.xml"/><Relationship Id="rId32" Type="http://schemas.openxmlformats.org/officeDocument/2006/relationships/font" Target="fonts/OpenSansLight-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OpenSansLight-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g89d59627f6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 name="Google Shape;45;g89d59627f6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50f35a6d7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50f35a6d7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50f35a6d7d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50f35a6d7d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50f35a6d7d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50f35a6d7d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50f35a6d7d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50f35a6d7d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50f35a6d7d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50f35a6d7d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50f35a6d7d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50f35a6d7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50f35a6d7d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50f35a6d7d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50f35a6d7d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50f35a6d7d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50f35a6d7d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50f35a6d7d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50f35a6d7d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50f35a6d7d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250f35a6d7d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250f35a6d7d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50f35a6d7d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50f35a6d7d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50f35a6d7d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50f35a6d7d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50f35a6d7d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50f35a6d7d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50f35a6d7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50f35a6d7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James to link to failed session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50f35a6d7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50f35a6d7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0f35a6d7d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50f35a6d7d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50f35a6d7d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50f35a6d7d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50f35a6d7d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50f35a6d7d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50f35a6d7d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50f35a6d7d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50f35a6d7d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50f35a6d7d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type="title">
  <p:cSld name="TITLE">
    <p:spTree>
      <p:nvGrpSpPr>
        <p:cNvPr id="6" name="Shape 6"/>
        <p:cNvGrpSpPr/>
        <p:nvPr/>
      </p:nvGrpSpPr>
      <p:grpSpPr>
        <a:xfrm>
          <a:off x="0" y="0"/>
          <a:ext cx="0" cy="0"/>
          <a:chOff x="0" y="0"/>
          <a:chExt cx="0" cy="0"/>
        </a:xfrm>
      </p:grpSpPr>
      <p:sp>
        <p:nvSpPr>
          <p:cNvPr id="7" name="Google Shape;7;p2"/>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8" name="Google Shape;8;p2"/>
          <p:cNvPicPr preferRelativeResize="0"/>
          <p:nvPr/>
        </p:nvPicPr>
        <p:blipFill>
          <a:blip r:embed="rId2">
            <a:alphaModFix/>
          </a:blip>
          <a:stretch>
            <a:fillRect/>
          </a:stretch>
        </p:blipFill>
        <p:spPr>
          <a:xfrm>
            <a:off x="8197738" y="269687"/>
            <a:ext cx="297201" cy="168825"/>
          </a:xfrm>
          <a:prstGeom prst="rect">
            <a:avLst/>
          </a:prstGeom>
          <a:noFill/>
          <a:ln>
            <a:noFill/>
          </a:ln>
        </p:spPr>
      </p:pic>
      <p:sp>
        <p:nvSpPr>
          <p:cNvPr id="9" name="Google Shape;9;p2"/>
          <p:cNvSpPr txBox="1"/>
          <p:nvPr/>
        </p:nvSpPr>
        <p:spPr>
          <a:xfrm>
            <a:off x="649063" y="154275"/>
            <a:ext cx="1497600" cy="321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900">
                <a:solidFill>
                  <a:srgbClr val="CCCCCC"/>
                </a:solidFill>
                <a:latin typeface="Proxima Nova"/>
                <a:ea typeface="Proxima Nova"/>
                <a:cs typeface="Proxima Nova"/>
                <a:sym typeface="Proxima Nova"/>
              </a:rPr>
              <a:t>Presentation Subject</a:t>
            </a:r>
            <a:endParaRPr sz="900">
              <a:solidFill>
                <a:srgbClr val="CCCCCC"/>
              </a:solidFill>
              <a:latin typeface="Proxima Nova"/>
              <a:ea typeface="Proxima Nova"/>
              <a:cs typeface="Proxima Nova"/>
              <a:sym typeface="Proxima Nov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SECTION_HEADER_1_1_1_1">
    <p:bg>
      <p:bgPr>
        <a:solidFill>
          <a:srgbClr val="FFFFFF"/>
        </a:solidFill>
      </p:bgPr>
    </p:bg>
    <p:spTree>
      <p:nvGrpSpPr>
        <p:cNvPr id="35" name="Shape 35"/>
        <p:cNvGrpSpPr/>
        <p:nvPr/>
      </p:nvGrpSpPr>
      <p:grpSpPr>
        <a:xfrm>
          <a:off x="0" y="0"/>
          <a:ext cx="0" cy="0"/>
          <a:chOff x="0" y="0"/>
          <a:chExt cx="0" cy="0"/>
        </a:xfrm>
      </p:grpSpPr>
      <p:sp>
        <p:nvSpPr>
          <p:cNvPr id="36" name="Google Shape;36;p11"/>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5 1">
  <p:cSld name="TITLE_6_1">
    <p:spTree>
      <p:nvGrpSpPr>
        <p:cNvPr id="37" name="Shape 37"/>
        <p:cNvGrpSpPr/>
        <p:nvPr/>
      </p:nvGrpSpPr>
      <p:grpSpPr>
        <a:xfrm>
          <a:off x="0" y="0"/>
          <a:ext cx="0" cy="0"/>
          <a:chOff x="0" y="0"/>
          <a:chExt cx="0" cy="0"/>
        </a:xfrm>
      </p:grpSpPr>
      <p:sp>
        <p:nvSpPr>
          <p:cNvPr id="38" name="Google Shape;38;p12"/>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12"/>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4">
  <p:cSld name="TITLE_5">
    <p:spTree>
      <p:nvGrpSpPr>
        <p:cNvPr id="40" name="Shape 40"/>
        <p:cNvGrpSpPr/>
        <p:nvPr/>
      </p:nvGrpSpPr>
      <p:grpSpPr>
        <a:xfrm>
          <a:off x="0" y="0"/>
          <a:ext cx="0" cy="0"/>
          <a:chOff x="0" y="0"/>
          <a:chExt cx="0" cy="0"/>
        </a:xfrm>
      </p:grpSpPr>
      <p:sp>
        <p:nvSpPr>
          <p:cNvPr id="41" name="Google Shape;41;p13"/>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42" name="Google Shape;42;p13"/>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without header">
  <p:cSld name="TITLE_2">
    <p:spTree>
      <p:nvGrpSpPr>
        <p:cNvPr id="10" name="Shape 10"/>
        <p:cNvGrpSpPr/>
        <p:nvPr/>
      </p:nvGrpSpPr>
      <p:grpSpPr>
        <a:xfrm>
          <a:off x="0" y="0"/>
          <a:ext cx="0" cy="0"/>
          <a:chOff x="0" y="0"/>
          <a:chExt cx="0" cy="0"/>
        </a:xfrm>
      </p:grpSpPr>
      <p:sp>
        <p:nvSpPr>
          <p:cNvPr id="11" name="Google Shape;11;p3"/>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12" name="Google Shape;12;p3"/>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y Master">
  <p:cSld name="TITLE_1">
    <p:bg>
      <p:bgPr>
        <a:solidFill>
          <a:srgbClr val="F3F3F3"/>
        </a:solidFill>
      </p:bgPr>
    </p:bg>
    <p:spTree>
      <p:nvGrpSpPr>
        <p:cNvPr id="13" name="Shape 13"/>
        <p:cNvGrpSpPr/>
        <p:nvPr/>
      </p:nvGrpSpPr>
      <p:grpSpPr>
        <a:xfrm>
          <a:off x="0" y="0"/>
          <a:ext cx="0" cy="0"/>
          <a:chOff x="0" y="0"/>
          <a:chExt cx="0" cy="0"/>
        </a:xfrm>
      </p:grpSpPr>
      <p:sp>
        <p:nvSpPr>
          <p:cNvPr id="14" name="Google Shape;14;p4"/>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15" name="Google Shape;15;p4"/>
          <p:cNvPicPr preferRelativeResize="0"/>
          <p:nvPr/>
        </p:nvPicPr>
        <p:blipFill>
          <a:blip r:embed="rId2">
            <a:alphaModFix/>
          </a:blip>
          <a:stretch>
            <a:fillRect/>
          </a:stretch>
        </p:blipFill>
        <p:spPr>
          <a:xfrm>
            <a:off x="8197738" y="269687"/>
            <a:ext cx="297201" cy="168825"/>
          </a:xfrm>
          <a:prstGeom prst="rect">
            <a:avLst/>
          </a:prstGeom>
          <a:noFill/>
          <a:ln>
            <a:noFill/>
          </a:ln>
        </p:spPr>
      </p:pic>
      <p:sp>
        <p:nvSpPr>
          <p:cNvPr id="16" name="Google Shape;16;p4"/>
          <p:cNvSpPr txBox="1"/>
          <p:nvPr/>
        </p:nvSpPr>
        <p:spPr>
          <a:xfrm>
            <a:off x="649063" y="154275"/>
            <a:ext cx="1497600" cy="321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900">
                <a:solidFill>
                  <a:srgbClr val="CCCCCC"/>
                </a:solidFill>
                <a:latin typeface="Proxima Nova"/>
                <a:ea typeface="Proxima Nova"/>
                <a:cs typeface="Proxima Nova"/>
                <a:sym typeface="Proxima Nova"/>
              </a:rPr>
              <a:t>Presentation Subject</a:t>
            </a:r>
            <a:endParaRPr sz="900">
              <a:solidFill>
                <a:srgbClr val="CCCCCC"/>
              </a:solidFill>
              <a:latin typeface="Proxima Nova"/>
              <a:ea typeface="Proxima Nova"/>
              <a:cs typeface="Proxima Nova"/>
              <a:sym typeface="Proxima Nov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type="secHead">
  <p:cSld name="SECTION_HEADER">
    <p:bg>
      <p:bgPr>
        <a:solidFill>
          <a:srgbClr val="E23208"/>
        </a:solidFill>
      </p:bgPr>
    </p:bg>
    <p:spTree>
      <p:nvGrpSpPr>
        <p:cNvPr id="17" name="Shape 17"/>
        <p:cNvGrpSpPr/>
        <p:nvPr/>
      </p:nvGrpSpPr>
      <p:grpSpPr>
        <a:xfrm>
          <a:off x="0" y="0"/>
          <a:ext cx="0" cy="0"/>
          <a:chOff x="0" y="0"/>
          <a:chExt cx="0" cy="0"/>
        </a:xfrm>
      </p:grpSpPr>
      <p:sp>
        <p:nvSpPr>
          <p:cNvPr id="18" name="Google Shape;18;p5"/>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5"/>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cean">
  <p:cSld name="SECTION_HEADER_2">
    <p:bg>
      <p:bgPr>
        <a:solidFill>
          <a:srgbClr val="518C8F"/>
        </a:solidFill>
      </p:bgPr>
    </p:bg>
    <p:spTree>
      <p:nvGrpSpPr>
        <p:cNvPr id="20" name="Shape 20"/>
        <p:cNvGrpSpPr/>
        <p:nvPr/>
      </p:nvGrpSpPr>
      <p:grpSpPr>
        <a:xfrm>
          <a:off x="0" y="0"/>
          <a:ext cx="0" cy="0"/>
          <a:chOff x="0" y="0"/>
          <a:chExt cx="0" cy="0"/>
        </a:xfrm>
      </p:grpSpPr>
      <p:sp>
        <p:nvSpPr>
          <p:cNvPr id="21" name="Google Shape;21;p6"/>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22" name="Google Shape;22;p6"/>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ush">
  <p:cSld name="SECTION_HEADER_1">
    <p:bg>
      <p:bgPr>
        <a:solidFill>
          <a:srgbClr val="E5BBB7"/>
        </a:solidFill>
      </p:bgPr>
    </p:bg>
    <p:spTree>
      <p:nvGrpSpPr>
        <p:cNvPr id="23" name="Shape 23"/>
        <p:cNvGrpSpPr/>
        <p:nvPr/>
      </p:nvGrpSpPr>
      <p:grpSpPr>
        <a:xfrm>
          <a:off x="0" y="0"/>
          <a:ext cx="0" cy="0"/>
          <a:chOff x="0" y="0"/>
          <a:chExt cx="0" cy="0"/>
        </a:xfrm>
      </p:grpSpPr>
      <p:sp>
        <p:nvSpPr>
          <p:cNvPr id="24" name="Google Shape;24;p7"/>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F3F3F3"/>
                </a:solidFill>
                <a:latin typeface="Proxima Nova"/>
                <a:ea typeface="Proxima Nova"/>
                <a:cs typeface="Proxima Nova"/>
                <a:sym typeface="Proxima Nova"/>
              </a:defRPr>
            </a:lvl1pPr>
            <a:lvl2pPr lvl="1" rtl="0" algn="r">
              <a:buNone/>
              <a:defRPr sz="1000">
                <a:solidFill>
                  <a:srgbClr val="F3F3F3"/>
                </a:solidFill>
                <a:latin typeface="Proxima Nova"/>
                <a:ea typeface="Proxima Nova"/>
                <a:cs typeface="Proxima Nova"/>
                <a:sym typeface="Proxima Nova"/>
              </a:defRPr>
            </a:lvl2pPr>
            <a:lvl3pPr lvl="2" rtl="0" algn="r">
              <a:buNone/>
              <a:defRPr sz="1000">
                <a:solidFill>
                  <a:srgbClr val="F3F3F3"/>
                </a:solidFill>
                <a:latin typeface="Proxima Nova"/>
                <a:ea typeface="Proxima Nova"/>
                <a:cs typeface="Proxima Nova"/>
                <a:sym typeface="Proxima Nova"/>
              </a:defRPr>
            </a:lvl3pPr>
            <a:lvl4pPr lvl="3" rtl="0" algn="r">
              <a:buNone/>
              <a:defRPr sz="1000">
                <a:solidFill>
                  <a:srgbClr val="F3F3F3"/>
                </a:solidFill>
                <a:latin typeface="Proxima Nova"/>
                <a:ea typeface="Proxima Nova"/>
                <a:cs typeface="Proxima Nova"/>
                <a:sym typeface="Proxima Nova"/>
              </a:defRPr>
            </a:lvl4pPr>
            <a:lvl5pPr lvl="4" rtl="0" algn="r">
              <a:buNone/>
              <a:defRPr sz="1000">
                <a:solidFill>
                  <a:srgbClr val="F3F3F3"/>
                </a:solidFill>
                <a:latin typeface="Proxima Nova"/>
                <a:ea typeface="Proxima Nova"/>
                <a:cs typeface="Proxima Nova"/>
                <a:sym typeface="Proxima Nova"/>
              </a:defRPr>
            </a:lvl5pPr>
            <a:lvl6pPr lvl="5" rtl="0" algn="r">
              <a:buNone/>
              <a:defRPr sz="1000">
                <a:solidFill>
                  <a:srgbClr val="F3F3F3"/>
                </a:solidFill>
                <a:latin typeface="Proxima Nova"/>
                <a:ea typeface="Proxima Nova"/>
                <a:cs typeface="Proxima Nova"/>
                <a:sym typeface="Proxima Nova"/>
              </a:defRPr>
            </a:lvl6pPr>
            <a:lvl7pPr lvl="6" rtl="0" algn="r">
              <a:buNone/>
              <a:defRPr sz="1000">
                <a:solidFill>
                  <a:srgbClr val="F3F3F3"/>
                </a:solidFill>
                <a:latin typeface="Proxima Nova"/>
                <a:ea typeface="Proxima Nova"/>
                <a:cs typeface="Proxima Nova"/>
                <a:sym typeface="Proxima Nova"/>
              </a:defRPr>
            </a:lvl7pPr>
            <a:lvl8pPr lvl="7" rtl="0" algn="r">
              <a:buNone/>
              <a:defRPr sz="1000">
                <a:solidFill>
                  <a:srgbClr val="F3F3F3"/>
                </a:solidFill>
                <a:latin typeface="Proxima Nova"/>
                <a:ea typeface="Proxima Nova"/>
                <a:cs typeface="Proxima Nova"/>
                <a:sym typeface="Proxima Nova"/>
              </a:defRPr>
            </a:lvl8pPr>
            <a:lvl9pPr lvl="8" rtl="0" algn="r">
              <a:buNone/>
              <a:defRPr sz="1000">
                <a:solidFill>
                  <a:srgbClr val="F3F3F3"/>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25" name="Google Shape;25;p7"/>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y">
  <p:cSld name="SECTION_HEADER_1_1">
    <p:bg>
      <p:bgPr>
        <a:solidFill>
          <a:srgbClr val="BEDFE9"/>
        </a:solidFill>
      </p:bgPr>
    </p:bg>
    <p:spTree>
      <p:nvGrpSpPr>
        <p:cNvPr id="26" name="Shape 26"/>
        <p:cNvGrpSpPr/>
        <p:nvPr/>
      </p:nvGrpSpPr>
      <p:grpSpPr>
        <a:xfrm>
          <a:off x="0" y="0"/>
          <a:ext cx="0" cy="0"/>
          <a:chOff x="0" y="0"/>
          <a:chExt cx="0" cy="0"/>
        </a:xfrm>
      </p:grpSpPr>
      <p:sp>
        <p:nvSpPr>
          <p:cNvPr id="27" name="Google Shape;27;p8"/>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F3F3F3"/>
                </a:solidFill>
                <a:latin typeface="Proxima Nova"/>
                <a:ea typeface="Proxima Nova"/>
                <a:cs typeface="Proxima Nova"/>
                <a:sym typeface="Proxima Nova"/>
              </a:defRPr>
            </a:lvl1pPr>
            <a:lvl2pPr lvl="1" rtl="0" algn="r">
              <a:buNone/>
              <a:defRPr sz="1000">
                <a:solidFill>
                  <a:srgbClr val="F3F3F3"/>
                </a:solidFill>
                <a:latin typeface="Proxima Nova"/>
                <a:ea typeface="Proxima Nova"/>
                <a:cs typeface="Proxima Nova"/>
                <a:sym typeface="Proxima Nova"/>
              </a:defRPr>
            </a:lvl2pPr>
            <a:lvl3pPr lvl="2" rtl="0" algn="r">
              <a:buNone/>
              <a:defRPr sz="1000">
                <a:solidFill>
                  <a:srgbClr val="F3F3F3"/>
                </a:solidFill>
                <a:latin typeface="Proxima Nova"/>
                <a:ea typeface="Proxima Nova"/>
                <a:cs typeface="Proxima Nova"/>
                <a:sym typeface="Proxima Nova"/>
              </a:defRPr>
            </a:lvl3pPr>
            <a:lvl4pPr lvl="3" rtl="0" algn="r">
              <a:buNone/>
              <a:defRPr sz="1000">
                <a:solidFill>
                  <a:srgbClr val="F3F3F3"/>
                </a:solidFill>
                <a:latin typeface="Proxima Nova"/>
                <a:ea typeface="Proxima Nova"/>
                <a:cs typeface="Proxima Nova"/>
                <a:sym typeface="Proxima Nova"/>
              </a:defRPr>
            </a:lvl4pPr>
            <a:lvl5pPr lvl="4" rtl="0" algn="r">
              <a:buNone/>
              <a:defRPr sz="1000">
                <a:solidFill>
                  <a:srgbClr val="F3F3F3"/>
                </a:solidFill>
                <a:latin typeface="Proxima Nova"/>
                <a:ea typeface="Proxima Nova"/>
                <a:cs typeface="Proxima Nova"/>
                <a:sym typeface="Proxima Nova"/>
              </a:defRPr>
            </a:lvl5pPr>
            <a:lvl6pPr lvl="5" rtl="0" algn="r">
              <a:buNone/>
              <a:defRPr sz="1000">
                <a:solidFill>
                  <a:srgbClr val="F3F3F3"/>
                </a:solidFill>
                <a:latin typeface="Proxima Nova"/>
                <a:ea typeface="Proxima Nova"/>
                <a:cs typeface="Proxima Nova"/>
                <a:sym typeface="Proxima Nova"/>
              </a:defRPr>
            </a:lvl6pPr>
            <a:lvl7pPr lvl="6" rtl="0" algn="r">
              <a:buNone/>
              <a:defRPr sz="1000">
                <a:solidFill>
                  <a:srgbClr val="F3F3F3"/>
                </a:solidFill>
                <a:latin typeface="Proxima Nova"/>
                <a:ea typeface="Proxima Nova"/>
                <a:cs typeface="Proxima Nova"/>
                <a:sym typeface="Proxima Nova"/>
              </a:defRPr>
            </a:lvl7pPr>
            <a:lvl8pPr lvl="7" rtl="0" algn="r">
              <a:buNone/>
              <a:defRPr sz="1000">
                <a:solidFill>
                  <a:srgbClr val="F3F3F3"/>
                </a:solidFill>
                <a:latin typeface="Proxima Nova"/>
                <a:ea typeface="Proxima Nova"/>
                <a:cs typeface="Proxima Nova"/>
                <a:sym typeface="Proxima Nova"/>
              </a:defRPr>
            </a:lvl8pPr>
            <a:lvl9pPr lvl="8" rtl="0" algn="r">
              <a:buNone/>
              <a:defRPr sz="1000">
                <a:solidFill>
                  <a:srgbClr val="F3F3F3"/>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28" name="Google Shape;28;p8"/>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mon">
  <p:cSld name="SECTION_HEADER_1_1_2">
    <p:bg>
      <p:bgPr>
        <a:solidFill>
          <a:srgbClr val="F8E500"/>
        </a:solidFill>
      </p:bgPr>
    </p:bg>
    <p:spTree>
      <p:nvGrpSpPr>
        <p:cNvPr id="29" name="Shape 29"/>
        <p:cNvGrpSpPr/>
        <p:nvPr/>
      </p:nvGrpSpPr>
      <p:grpSpPr>
        <a:xfrm>
          <a:off x="0" y="0"/>
          <a:ext cx="0" cy="0"/>
          <a:chOff x="0" y="0"/>
          <a:chExt cx="0" cy="0"/>
        </a:xfrm>
      </p:grpSpPr>
      <p:sp>
        <p:nvSpPr>
          <p:cNvPr id="30" name="Google Shape;30;p9"/>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FFFFFF"/>
                </a:solidFill>
                <a:latin typeface="Proxima Nova"/>
                <a:ea typeface="Proxima Nova"/>
                <a:cs typeface="Proxima Nova"/>
                <a:sym typeface="Proxima Nova"/>
              </a:defRPr>
            </a:lvl1pPr>
            <a:lvl2pPr lvl="1" rtl="0" algn="r">
              <a:buNone/>
              <a:defRPr sz="1000">
                <a:solidFill>
                  <a:srgbClr val="FFFFFF"/>
                </a:solidFill>
                <a:latin typeface="Proxima Nova"/>
                <a:ea typeface="Proxima Nova"/>
                <a:cs typeface="Proxima Nova"/>
                <a:sym typeface="Proxima Nova"/>
              </a:defRPr>
            </a:lvl2pPr>
            <a:lvl3pPr lvl="2" rtl="0" algn="r">
              <a:buNone/>
              <a:defRPr sz="1000">
                <a:solidFill>
                  <a:srgbClr val="FFFFFF"/>
                </a:solidFill>
                <a:latin typeface="Proxima Nova"/>
                <a:ea typeface="Proxima Nova"/>
                <a:cs typeface="Proxima Nova"/>
                <a:sym typeface="Proxima Nova"/>
              </a:defRPr>
            </a:lvl3pPr>
            <a:lvl4pPr lvl="3" rtl="0" algn="r">
              <a:buNone/>
              <a:defRPr sz="1000">
                <a:solidFill>
                  <a:srgbClr val="FFFFFF"/>
                </a:solidFill>
                <a:latin typeface="Proxima Nova"/>
                <a:ea typeface="Proxima Nova"/>
                <a:cs typeface="Proxima Nova"/>
                <a:sym typeface="Proxima Nova"/>
              </a:defRPr>
            </a:lvl4pPr>
            <a:lvl5pPr lvl="4" rtl="0" algn="r">
              <a:buNone/>
              <a:defRPr sz="1000">
                <a:solidFill>
                  <a:srgbClr val="FFFFFF"/>
                </a:solidFill>
                <a:latin typeface="Proxima Nova"/>
                <a:ea typeface="Proxima Nova"/>
                <a:cs typeface="Proxima Nova"/>
                <a:sym typeface="Proxima Nova"/>
              </a:defRPr>
            </a:lvl5pPr>
            <a:lvl6pPr lvl="5" rtl="0" algn="r">
              <a:buNone/>
              <a:defRPr sz="1000">
                <a:solidFill>
                  <a:srgbClr val="FFFFFF"/>
                </a:solidFill>
                <a:latin typeface="Proxima Nova"/>
                <a:ea typeface="Proxima Nova"/>
                <a:cs typeface="Proxima Nova"/>
                <a:sym typeface="Proxima Nova"/>
              </a:defRPr>
            </a:lvl6pPr>
            <a:lvl7pPr lvl="6" rtl="0" algn="r">
              <a:buNone/>
              <a:defRPr sz="1000">
                <a:solidFill>
                  <a:srgbClr val="FFFFFF"/>
                </a:solidFill>
                <a:latin typeface="Proxima Nova"/>
                <a:ea typeface="Proxima Nova"/>
                <a:cs typeface="Proxima Nova"/>
                <a:sym typeface="Proxima Nova"/>
              </a:defRPr>
            </a:lvl7pPr>
            <a:lvl8pPr lvl="7" rtl="0" algn="r">
              <a:buNone/>
              <a:defRPr sz="1000">
                <a:solidFill>
                  <a:srgbClr val="FFFFFF"/>
                </a:solidFill>
                <a:latin typeface="Proxima Nova"/>
                <a:ea typeface="Proxima Nova"/>
                <a:cs typeface="Proxima Nova"/>
                <a:sym typeface="Proxima Nova"/>
              </a:defRPr>
            </a:lvl8pPr>
            <a:lvl9pPr lvl="8" rtl="0" algn="r">
              <a:buNone/>
              <a:defRPr sz="1000">
                <a:solidFill>
                  <a:srgbClr val="FFFFFF"/>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31" name="Google Shape;31;p9"/>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est">
  <p:cSld name="SECTION_HEADER_1_1_1">
    <p:bg>
      <p:bgPr>
        <a:solidFill>
          <a:srgbClr val="3A5648"/>
        </a:solidFill>
      </p:bgPr>
    </p:bg>
    <p:spTree>
      <p:nvGrpSpPr>
        <p:cNvPr id="32" name="Shape 32"/>
        <p:cNvGrpSpPr/>
        <p:nvPr/>
      </p:nvGrpSpPr>
      <p:grpSpPr>
        <a:xfrm>
          <a:off x="0" y="0"/>
          <a:ext cx="0" cy="0"/>
          <a:chOff x="0" y="0"/>
          <a:chExt cx="0" cy="0"/>
        </a:xfrm>
      </p:grpSpPr>
      <p:sp>
        <p:nvSpPr>
          <p:cNvPr id="33" name="Google Shape;33;p10"/>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10"/>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http://drive.google.com/file/d/1zK07rGINat-GWP_cjdkIoPR3eIjkl7MS/view" TargetMode="Externa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1.png"/><Relationship Id="rId4" Type="http://schemas.openxmlformats.org/officeDocument/2006/relationships/image" Target="../media/image34.png"/><Relationship Id="rId5" Type="http://schemas.openxmlformats.org/officeDocument/2006/relationships/image" Target="../media/image28.png"/><Relationship Id="rId6"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39.png"/><Relationship Id="rId5"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hyperlink" Target="http://drive.google.com/file/d/1B2htEy_Lyif1KuM3e6GvBd5PEIB9EvB6/view" TargetMode="Externa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hyperlink" Target="https://docs.google.com/document/u/0/d/1MJbzokFAhn2tzomV-lFWBNSpeqvRx72nSnvXIFwFoVE/edi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11.png"/><Relationship Id="rId13" Type="http://schemas.openxmlformats.org/officeDocument/2006/relationships/image" Target="../media/image17.png"/><Relationship Id="rId12"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4.png"/><Relationship Id="rId9" Type="http://schemas.openxmlformats.org/officeDocument/2006/relationships/image" Target="../media/image20.png"/><Relationship Id="rId5" Type="http://schemas.openxmlformats.org/officeDocument/2006/relationships/image" Target="../media/image8.png"/><Relationship Id="rId6" Type="http://schemas.openxmlformats.org/officeDocument/2006/relationships/image" Target="../media/image16.png"/><Relationship Id="rId7" Type="http://schemas.openxmlformats.org/officeDocument/2006/relationships/image" Target="../media/image9.png"/><Relationship Id="rId8"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 name="Shape 46"/>
        <p:cNvGrpSpPr/>
        <p:nvPr/>
      </p:nvGrpSpPr>
      <p:grpSpPr>
        <a:xfrm>
          <a:off x="0" y="0"/>
          <a:ext cx="0" cy="0"/>
          <a:chOff x="0" y="0"/>
          <a:chExt cx="0" cy="0"/>
        </a:xfrm>
      </p:grpSpPr>
      <p:sp>
        <p:nvSpPr>
          <p:cNvPr id="47" name="Google Shape;47;p14"/>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 name="Google Shape;48;p14"/>
          <p:cNvSpPr txBox="1"/>
          <p:nvPr/>
        </p:nvSpPr>
        <p:spPr>
          <a:xfrm>
            <a:off x="686000" y="3441325"/>
            <a:ext cx="2980200" cy="39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Kelly Peterson </a:t>
            </a:r>
            <a:endParaRPr b="1" sz="800">
              <a:solidFill>
                <a:schemeClr val="dk1"/>
              </a:solidFill>
              <a:latin typeface="Proxima Nova"/>
              <a:ea typeface="Proxima Nova"/>
              <a:cs typeface="Proxima Nova"/>
              <a:sym typeface="Proxima Nova"/>
            </a:endParaRPr>
          </a:p>
        </p:txBody>
      </p:sp>
      <p:sp>
        <p:nvSpPr>
          <p:cNvPr id="49" name="Google Shape;49;p14"/>
          <p:cNvSpPr txBox="1"/>
          <p:nvPr/>
        </p:nvSpPr>
        <p:spPr>
          <a:xfrm>
            <a:off x="686000" y="3799625"/>
            <a:ext cx="2980200" cy="5427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000">
                <a:solidFill>
                  <a:schemeClr val="dk1"/>
                </a:solidFill>
                <a:latin typeface="Proxima Nova"/>
                <a:ea typeface="Proxima Nova"/>
                <a:cs typeface="Proxima Nova"/>
                <a:sym typeface="Proxima Nova"/>
              </a:rPr>
              <a:t>Date: June 12, 2023</a:t>
            </a:r>
            <a:endParaRPr sz="1000">
              <a:solidFill>
                <a:schemeClr val="dk1"/>
              </a:solidFill>
              <a:latin typeface="Proxima Nova"/>
              <a:ea typeface="Proxima Nova"/>
              <a:cs typeface="Proxima Nova"/>
              <a:sym typeface="Proxima Nova"/>
            </a:endParaRPr>
          </a:p>
        </p:txBody>
      </p:sp>
      <p:sp>
        <p:nvSpPr>
          <p:cNvPr id="50" name="Google Shape;50;p14"/>
          <p:cNvSpPr txBox="1"/>
          <p:nvPr/>
        </p:nvSpPr>
        <p:spPr>
          <a:xfrm>
            <a:off x="609750" y="1529300"/>
            <a:ext cx="47415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100">
                <a:solidFill>
                  <a:schemeClr val="dk1"/>
                </a:solidFill>
                <a:latin typeface="Proxima Nova"/>
                <a:ea typeface="Proxima Nova"/>
                <a:cs typeface="Proxima Nova"/>
                <a:sym typeface="Proxima Nova"/>
              </a:rPr>
              <a:t>Comparing Across Apps</a:t>
            </a:r>
            <a:endParaRPr b="1" sz="4100">
              <a:solidFill>
                <a:schemeClr val="dk1"/>
              </a:solidFill>
              <a:latin typeface="Proxima Nova"/>
              <a:ea typeface="Proxima Nova"/>
              <a:cs typeface="Proxima Nova"/>
              <a:sym typeface="Proxima Nova"/>
            </a:endParaRPr>
          </a:p>
        </p:txBody>
      </p:sp>
      <p:pic>
        <p:nvPicPr>
          <p:cNvPr id="51" name="Google Shape;51;p14"/>
          <p:cNvPicPr preferRelativeResize="0"/>
          <p:nvPr/>
        </p:nvPicPr>
        <p:blipFill>
          <a:blip r:embed="rId3">
            <a:alphaModFix/>
          </a:blip>
          <a:stretch>
            <a:fillRect/>
          </a:stretch>
        </p:blipFill>
        <p:spPr>
          <a:xfrm>
            <a:off x="723399" y="1284763"/>
            <a:ext cx="1408775" cy="162575"/>
          </a:xfrm>
          <a:prstGeom prst="rect">
            <a:avLst/>
          </a:prstGeom>
          <a:noFill/>
          <a:ln>
            <a:noFill/>
          </a:ln>
        </p:spPr>
      </p:pic>
      <p:sp>
        <p:nvSpPr>
          <p:cNvPr id="52" name="Google Shape;52;p14"/>
          <p:cNvSpPr txBox="1"/>
          <p:nvPr/>
        </p:nvSpPr>
        <p:spPr>
          <a:xfrm>
            <a:off x="686000" y="3068425"/>
            <a:ext cx="2980200" cy="39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E23208"/>
                </a:solidFill>
                <a:latin typeface="Proxima Nova"/>
                <a:ea typeface="Proxima Nova"/>
                <a:cs typeface="Proxima Nova"/>
                <a:sym typeface="Proxima Nova"/>
              </a:rPr>
              <a:t>Understanding Value Seekers</a:t>
            </a:r>
            <a:endParaRPr b="1" sz="800">
              <a:solidFill>
                <a:srgbClr val="E23208"/>
              </a:solidFill>
              <a:latin typeface="Proxima Nova"/>
              <a:ea typeface="Proxima Nova"/>
              <a:cs typeface="Proxima Nova"/>
              <a:sym typeface="Proxima Nova"/>
            </a:endParaRPr>
          </a:p>
        </p:txBody>
      </p:sp>
      <p:pic>
        <p:nvPicPr>
          <p:cNvPr id="53" name="Google Shape;53;p14"/>
          <p:cNvPicPr preferRelativeResize="0"/>
          <p:nvPr/>
        </p:nvPicPr>
        <p:blipFill>
          <a:blip r:embed="rId4">
            <a:alphaModFix/>
          </a:blip>
          <a:stretch>
            <a:fillRect/>
          </a:stretch>
        </p:blipFill>
        <p:spPr>
          <a:xfrm>
            <a:off x="5151475" y="1663575"/>
            <a:ext cx="3576325" cy="2531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idx="12" type="sldNum"/>
          </p:nvPr>
        </p:nvSpPr>
        <p:spPr>
          <a:xfrm>
            <a:off x="8403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7" name="Google Shape;197;p23"/>
          <p:cNvSpPr txBox="1"/>
          <p:nvPr/>
        </p:nvSpPr>
        <p:spPr>
          <a:xfrm>
            <a:off x="5454950" y="218275"/>
            <a:ext cx="2021100" cy="5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Do I have a specific Rx I want to order from?</a:t>
            </a:r>
            <a:endParaRPr sz="1200">
              <a:solidFill>
                <a:schemeClr val="dk2"/>
              </a:solidFill>
              <a:latin typeface="Proxima Nova"/>
              <a:ea typeface="Proxima Nova"/>
              <a:cs typeface="Proxima Nova"/>
              <a:sym typeface="Proxima Nova"/>
            </a:endParaRPr>
          </a:p>
        </p:txBody>
      </p:sp>
      <p:sp>
        <p:nvSpPr>
          <p:cNvPr id="198" name="Google Shape;198;p23"/>
          <p:cNvSpPr txBox="1"/>
          <p:nvPr/>
        </p:nvSpPr>
        <p:spPr>
          <a:xfrm>
            <a:off x="4640700" y="1187963"/>
            <a:ext cx="1727100" cy="5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Is it available across multiple apps?</a:t>
            </a:r>
            <a:endParaRPr sz="1200">
              <a:solidFill>
                <a:schemeClr val="dk2"/>
              </a:solidFill>
              <a:latin typeface="Proxima Nova"/>
              <a:ea typeface="Proxima Nova"/>
              <a:cs typeface="Proxima Nova"/>
              <a:sym typeface="Proxima Nova"/>
            </a:endParaRPr>
          </a:p>
        </p:txBody>
      </p:sp>
      <p:sp>
        <p:nvSpPr>
          <p:cNvPr id="199" name="Google Shape;199;p23"/>
          <p:cNvSpPr txBox="1"/>
          <p:nvPr/>
        </p:nvSpPr>
        <p:spPr>
          <a:xfrm>
            <a:off x="2859250" y="3149525"/>
            <a:ext cx="1727100" cy="5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chemeClr val="dk2"/>
              </a:solidFill>
              <a:latin typeface="Proxima Nova"/>
              <a:ea typeface="Proxima Nova"/>
              <a:cs typeface="Proxima Nova"/>
              <a:sym typeface="Proxima Nova"/>
            </a:endParaRPr>
          </a:p>
        </p:txBody>
      </p:sp>
      <p:sp>
        <p:nvSpPr>
          <p:cNvPr id="200" name="Google Shape;200;p23"/>
          <p:cNvSpPr txBox="1"/>
          <p:nvPr/>
        </p:nvSpPr>
        <p:spPr>
          <a:xfrm>
            <a:off x="3631750" y="2965125"/>
            <a:ext cx="1727100" cy="5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Proxima Nova"/>
                <a:ea typeface="Proxima Nova"/>
                <a:cs typeface="Proxima Nova"/>
                <a:sym typeface="Proxima Nova"/>
              </a:rPr>
              <a:t>Order from available app</a:t>
            </a:r>
            <a:endParaRPr b="1" sz="1200">
              <a:solidFill>
                <a:schemeClr val="dk1"/>
              </a:solidFill>
              <a:latin typeface="Proxima Nova"/>
              <a:ea typeface="Proxima Nova"/>
              <a:cs typeface="Proxima Nova"/>
              <a:sym typeface="Proxima Nova"/>
            </a:endParaRPr>
          </a:p>
        </p:txBody>
      </p:sp>
      <p:sp>
        <p:nvSpPr>
          <p:cNvPr id="201" name="Google Shape;201;p23"/>
          <p:cNvSpPr txBox="1"/>
          <p:nvPr/>
        </p:nvSpPr>
        <p:spPr>
          <a:xfrm>
            <a:off x="5522075" y="2885350"/>
            <a:ext cx="2751600" cy="5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Search for discounts/promos; are they available  on good selection?</a:t>
            </a:r>
            <a:endParaRPr sz="1200">
              <a:solidFill>
                <a:schemeClr val="dk2"/>
              </a:solidFill>
              <a:latin typeface="Proxima Nova"/>
              <a:ea typeface="Proxima Nova"/>
              <a:cs typeface="Proxima Nova"/>
              <a:sym typeface="Proxima Nova"/>
            </a:endParaRPr>
          </a:p>
        </p:txBody>
      </p:sp>
      <p:sp>
        <p:nvSpPr>
          <p:cNvPr id="202" name="Google Shape;202;p23"/>
          <p:cNvSpPr txBox="1"/>
          <p:nvPr/>
        </p:nvSpPr>
        <p:spPr>
          <a:xfrm>
            <a:off x="5029925" y="4253725"/>
            <a:ext cx="1727100" cy="5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Proxima Nova"/>
                <a:ea typeface="Proxima Nova"/>
                <a:cs typeface="Proxima Nova"/>
                <a:sym typeface="Proxima Nova"/>
              </a:rPr>
              <a:t>Order from app with best discount</a:t>
            </a:r>
            <a:endParaRPr sz="1200">
              <a:solidFill>
                <a:schemeClr val="dk1"/>
              </a:solidFill>
              <a:latin typeface="Proxima Nova"/>
              <a:ea typeface="Proxima Nova"/>
              <a:cs typeface="Proxima Nova"/>
              <a:sym typeface="Proxima Nova"/>
            </a:endParaRPr>
          </a:p>
        </p:txBody>
      </p:sp>
      <p:sp>
        <p:nvSpPr>
          <p:cNvPr id="203" name="Google Shape;203;p23"/>
          <p:cNvSpPr txBox="1"/>
          <p:nvPr/>
        </p:nvSpPr>
        <p:spPr>
          <a:xfrm>
            <a:off x="7200400" y="4178700"/>
            <a:ext cx="1727100" cy="5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roxima Nova"/>
                <a:ea typeface="Proxima Nova"/>
                <a:cs typeface="Proxima Nova"/>
                <a:sym typeface="Proxima Nova"/>
              </a:rPr>
              <a:t>Build a cart and </a:t>
            </a:r>
            <a:r>
              <a:rPr b="1" lang="en">
                <a:solidFill>
                  <a:schemeClr val="dk1"/>
                </a:solidFill>
                <a:latin typeface="Proxima Nova"/>
                <a:ea typeface="Proxima Nova"/>
                <a:cs typeface="Proxima Nova"/>
                <a:sym typeface="Proxima Nova"/>
              </a:rPr>
              <a:t>order from app with lowest price</a:t>
            </a:r>
            <a:endParaRPr b="1" sz="1200">
              <a:solidFill>
                <a:schemeClr val="dk1"/>
              </a:solidFill>
              <a:latin typeface="Proxima Nova"/>
              <a:ea typeface="Proxima Nova"/>
              <a:cs typeface="Proxima Nova"/>
              <a:sym typeface="Proxima Nova"/>
            </a:endParaRPr>
          </a:p>
        </p:txBody>
      </p:sp>
      <p:cxnSp>
        <p:nvCxnSpPr>
          <p:cNvPr id="204" name="Google Shape;204;p23"/>
          <p:cNvCxnSpPr>
            <a:stCxn id="197" idx="2"/>
          </p:cNvCxnSpPr>
          <p:nvPr/>
        </p:nvCxnSpPr>
        <p:spPr>
          <a:xfrm flipH="1">
            <a:off x="5750000" y="780175"/>
            <a:ext cx="715500" cy="457800"/>
          </a:xfrm>
          <a:prstGeom prst="straightConnector1">
            <a:avLst/>
          </a:prstGeom>
          <a:noFill/>
          <a:ln cap="flat" cmpd="sng" w="9525">
            <a:solidFill>
              <a:srgbClr val="38761D"/>
            </a:solidFill>
            <a:prstDash val="solid"/>
            <a:round/>
            <a:headEnd len="med" w="med" type="none"/>
            <a:tailEnd len="med" w="med" type="triangle"/>
          </a:ln>
        </p:spPr>
      </p:cxnSp>
      <p:cxnSp>
        <p:nvCxnSpPr>
          <p:cNvPr id="205" name="Google Shape;205;p23"/>
          <p:cNvCxnSpPr>
            <a:stCxn id="197" idx="2"/>
            <a:endCxn id="201" idx="0"/>
          </p:cNvCxnSpPr>
          <p:nvPr/>
        </p:nvCxnSpPr>
        <p:spPr>
          <a:xfrm>
            <a:off x="6465500" y="780175"/>
            <a:ext cx="432300" cy="2105100"/>
          </a:xfrm>
          <a:prstGeom prst="straightConnector1">
            <a:avLst/>
          </a:prstGeom>
          <a:noFill/>
          <a:ln cap="flat" cmpd="sng" w="9525">
            <a:solidFill>
              <a:srgbClr val="990000"/>
            </a:solidFill>
            <a:prstDash val="solid"/>
            <a:round/>
            <a:headEnd len="med" w="med" type="none"/>
            <a:tailEnd len="med" w="med" type="triangle"/>
          </a:ln>
        </p:spPr>
      </p:cxnSp>
      <p:cxnSp>
        <p:nvCxnSpPr>
          <p:cNvPr id="206" name="Google Shape;206;p23"/>
          <p:cNvCxnSpPr>
            <a:endCxn id="200" idx="0"/>
          </p:cNvCxnSpPr>
          <p:nvPr/>
        </p:nvCxnSpPr>
        <p:spPr>
          <a:xfrm flipH="1">
            <a:off x="4495300" y="1953525"/>
            <a:ext cx="1063500" cy="1011600"/>
          </a:xfrm>
          <a:prstGeom prst="straightConnector1">
            <a:avLst/>
          </a:prstGeom>
          <a:noFill/>
          <a:ln cap="flat" cmpd="sng" w="9525">
            <a:solidFill>
              <a:srgbClr val="980000"/>
            </a:solidFill>
            <a:prstDash val="solid"/>
            <a:round/>
            <a:headEnd len="med" w="med" type="none"/>
            <a:tailEnd len="med" w="med" type="triangle"/>
          </a:ln>
        </p:spPr>
      </p:cxnSp>
      <p:cxnSp>
        <p:nvCxnSpPr>
          <p:cNvPr id="207" name="Google Shape;207;p23"/>
          <p:cNvCxnSpPr>
            <a:endCxn id="201" idx="0"/>
          </p:cNvCxnSpPr>
          <p:nvPr/>
        </p:nvCxnSpPr>
        <p:spPr>
          <a:xfrm>
            <a:off x="5568275" y="1934650"/>
            <a:ext cx="1329600" cy="950700"/>
          </a:xfrm>
          <a:prstGeom prst="straightConnector1">
            <a:avLst/>
          </a:prstGeom>
          <a:noFill/>
          <a:ln cap="flat" cmpd="sng" w="9525">
            <a:solidFill>
              <a:srgbClr val="38761D"/>
            </a:solidFill>
            <a:prstDash val="solid"/>
            <a:round/>
            <a:headEnd len="med" w="med" type="none"/>
            <a:tailEnd len="med" w="med" type="triangle"/>
          </a:ln>
        </p:spPr>
      </p:cxnSp>
      <p:cxnSp>
        <p:nvCxnSpPr>
          <p:cNvPr id="208" name="Google Shape;208;p23"/>
          <p:cNvCxnSpPr/>
          <p:nvPr/>
        </p:nvCxnSpPr>
        <p:spPr>
          <a:xfrm flipH="1">
            <a:off x="6287400" y="3683675"/>
            <a:ext cx="715500" cy="457800"/>
          </a:xfrm>
          <a:prstGeom prst="straightConnector1">
            <a:avLst/>
          </a:prstGeom>
          <a:noFill/>
          <a:ln cap="flat" cmpd="sng" w="9525">
            <a:solidFill>
              <a:srgbClr val="38761D"/>
            </a:solidFill>
            <a:prstDash val="solid"/>
            <a:round/>
            <a:headEnd len="med" w="med" type="none"/>
            <a:tailEnd len="med" w="med" type="triangle"/>
          </a:ln>
        </p:spPr>
      </p:cxnSp>
      <p:cxnSp>
        <p:nvCxnSpPr>
          <p:cNvPr id="209" name="Google Shape;209;p23"/>
          <p:cNvCxnSpPr/>
          <p:nvPr/>
        </p:nvCxnSpPr>
        <p:spPr>
          <a:xfrm>
            <a:off x="7002900" y="3683675"/>
            <a:ext cx="756900" cy="420000"/>
          </a:xfrm>
          <a:prstGeom prst="straightConnector1">
            <a:avLst/>
          </a:prstGeom>
          <a:noFill/>
          <a:ln cap="flat" cmpd="sng" w="9525">
            <a:solidFill>
              <a:srgbClr val="990000"/>
            </a:solidFill>
            <a:prstDash val="solid"/>
            <a:round/>
            <a:headEnd len="med" w="med" type="none"/>
            <a:tailEnd len="med" w="med" type="triangle"/>
          </a:ln>
        </p:spPr>
      </p:cxnSp>
      <p:sp>
        <p:nvSpPr>
          <p:cNvPr id="210" name="Google Shape;210;p23"/>
          <p:cNvSpPr txBox="1"/>
          <p:nvPr/>
        </p:nvSpPr>
        <p:spPr>
          <a:xfrm>
            <a:off x="107650" y="1237975"/>
            <a:ext cx="27516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roxima Nova"/>
                <a:ea typeface="Proxima Nova"/>
                <a:cs typeface="Proxima Nova"/>
                <a:sym typeface="Proxima Nova"/>
              </a:rPr>
              <a:t>Most common comparison journey among value seekers</a:t>
            </a:r>
            <a:endParaRPr b="1" sz="2400">
              <a:solidFill>
                <a:schemeClr val="dk1"/>
              </a:solidFill>
              <a:latin typeface="Proxima Nova"/>
              <a:ea typeface="Proxima Nova"/>
              <a:cs typeface="Proxima Nova"/>
              <a:sym typeface="Proxima Nova"/>
            </a:endParaRPr>
          </a:p>
        </p:txBody>
      </p:sp>
      <p:sp>
        <p:nvSpPr>
          <p:cNvPr id="211" name="Google Shape;211;p23"/>
          <p:cNvSpPr txBox="1"/>
          <p:nvPr/>
        </p:nvSpPr>
        <p:spPr>
          <a:xfrm>
            <a:off x="5916050" y="895475"/>
            <a:ext cx="3834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38761D"/>
                </a:solidFill>
                <a:highlight>
                  <a:schemeClr val="lt1"/>
                </a:highlight>
                <a:latin typeface="Proxima Nova"/>
                <a:ea typeface="Proxima Nova"/>
                <a:cs typeface="Proxima Nova"/>
                <a:sym typeface="Proxima Nova"/>
              </a:rPr>
              <a:t>Yes</a:t>
            </a:r>
            <a:endParaRPr b="1" sz="700">
              <a:solidFill>
                <a:srgbClr val="38761D"/>
              </a:solidFill>
              <a:highlight>
                <a:schemeClr val="lt1"/>
              </a:highlight>
              <a:latin typeface="Proxima Nova"/>
              <a:ea typeface="Proxima Nova"/>
              <a:cs typeface="Proxima Nova"/>
              <a:sym typeface="Proxima Nova"/>
            </a:endParaRPr>
          </a:p>
        </p:txBody>
      </p:sp>
      <p:sp>
        <p:nvSpPr>
          <p:cNvPr id="212" name="Google Shape;212;p23"/>
          <p:cNvSpPr txBox="1"/>
          <p:nvPr/>
        </p:nvSpPr>
        <p:spPr>
          <a:xfrm>
            <a:off x="6453450" y="1666850"/>
            <a:ext cx="3834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990000"/>
                </a:solidFill>
                <a:highlight>
                  <a:schemeClr val="lt1"/>
                </a:highlight>
                <a:latin typeface="Proxima Nova"/>
                <a:ea typeface="Proxima Nova"/>
                <a:cs typeface="Proxima Nova"/>
                <a:sym typeface="Proxima Nova"/>
              </a:rPr>
              <a:t>No</a:t>
            </a:r>
            <a:endParaRPr b="1" sz="700">
              <a:solidFill>
                <a:srgbClr val="990000"/>
              </a:solidFill>
              <a:highlight>
                <a:schemeClr val="lt1"/>
              </a:highlight>
              <a:latin typeface="Proxima Nova"/>
              <a:ea typeface="Proxima Nova"/>
              <a:cs typeface="Proxima Nova"/>
              <a:sym typeface="Proxima Nova"/>
            </a:endParaRPr>
          </a:p>
        </p:txBody>
      </p:sp>
      <p:sp>
        <p:nvSpPr>
          <p:cNvPr id="213" name="Google Shape;213;p23"/>
          <p:cNvSpPr txBox="1"/>
          <p:nvPr/>
        </p:nvSpPr>
        <p:spPr>
          <a:xfrm>
            <a:off x="6041300" y="2370700"/>
            <a:ext cx="3834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38761D"/>
                </a:solidFill>
                <a:highlight>
                  <a:schemeClr val="lt1"/>
                </a:highlight>
                <a:latin typeface="Proxima Nova"/>
                <a:ea typeface="Proxima Nova"/>
                <a:cs typeface="Proxima Nova"/>
                <a:sym typeface="Proxima Nova"/>
              </a:rPr>
              <a:t>Yes</a:t>
            </a:r>
            <a:endParaRPr b="1" sz="700">
              <a:solidFill>
                <a:srgbClr val="38761D"/>
              </a:solidFill>
              <a:highlight>
                <a:schemeClr val="lt1"/>
              </a:highlight>
              <a:latin typeface="Proxima Nova"/>
              <a:ea typeface="Proxima Nova"/>
              <a:cs typeface="Proxima Nova"/>
              <a:sym typeface="Proxima Nova"/>
            </a:endParaRPr>
          </a:p>
        </p:txBody>
      </p:sp>
      <p:sp>
        <p:nvSpPr>
          <p:cNvPr id="214" name="Google Shape;214;p23"/>
          <p:cNvSpPr txBox="1"/>
          <p:nvPr/>
        </p:nvSpPr>
        <p:spPr>
          <a:xfrm>
            <a:off x="4894150" y="2313075"/>
            <a:ext cx="3834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990000"/>
                </a:solidFill>
                <a:highlight>
                  <a:schemeClr val="lt1"/>
                </a:highlight>
                <a:latin typeface="Proxima Nova"/>
                <a:ea typeface="Proxima Nova"/>
                <a:cs typeface="Proxima Nova"/>
                <a:sym typeface="Proxima Nova"/>
              </a:rPr>
              <a:t>No</a:t>
            </a:r>
            <a:endParaRPr b="1" sz="700">
              <a:solidFill>
                <a:srgbClr val="990000"/>
              </a:solidFill>
              <a:highlight>
                <a:schemeClr val="lt1"/>
              </a:highlight>
              <a:latin typeface="Proxima Nova"/>
              <a:ea typeface="Proxima Nova"/>
              <a:cs typeface="Proxima Nova"/>
              <a:sym typeface="Proxima Nova"/>
            </a:endParaRPr>
          </a:p>
        </p:txBody>
      </p:sp>
      <p:sp>
        <p:nvSpPr>
          <p:cNvPr id="215" name="Google Shape;215;p23"/>
          <p:cNvSpPr txBox="1"/>
          <p:nvPr/>
        </p:nvSpPr>
        <p:spPr>
          <a:xfrm>
            <a:off x="6453450" y="3747425"/>
            <a:ext cx="3834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38761D"/>
                </a:solidFill>
                <a:highlight>
                  <a:schemeClr val="lt1"/>
                </a:highlight>
                <a:latin typeface="Proxima Nova"/>
                <a:ea typeface="Proxima Nova"/>
                <a:cs typeface="Proxima Nova"/>
                <a:sym typeface="Proxima Nova"/>
              </a:rPr>
              <a:t>Yes</a:t>
            </a:r>
            <a:endParaRPr b="1" sz="700">
              <a:solidFill>
                <a:srgbClr val="38761D"/>
              </a:solidFill>
              <a:highlight>
                <a:schemeClr val="lt1"/>
              </a:highlight>
              <a:latin typeface="Proxima Nova"/>
              <a:ea typeface="Proxima Nova"/>
              <a:cs typeface="Proxima Nova"/>
              <a:sym typeface="Proxima Nova"/>
            </a:endParaRPr>
          </a:p>
        </p:txBody>
      </p:sp>
      <p:sp>
        <p:nvSpPr>
          <p:cNvPr id="216" name="Google Shape;216;p23"/>
          <p:cNvSpPr txBox="1"/>
          <p:nvPr/>
        </p:nvSpPr>
        <p:spPr>
          <a:xfrm>
            <a:off x="7189650" y="3747425"/>
            <a:ext cx="3834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990000"/>
                </a:solidFill>
                <a:highlight>
                  <a:schemeClr val="lt1"/>
                </a:highlight>
                <a:latin typeface="Proxima Nova"/>
                <a:ea typeface="Proxima Nova"/>
                <a:cs typeface="Proxima Nova"/>
                <a:sym typeface="Proxima Nova"/>
              </a:rPr>
              <a:t>No</a:t>
            </a:r>
            <a:endParaRPr b="1" sz="700">
              <a:solidFill>
                <a:srgbClr val="990000"/>
              </a:solidFill>
              <a:highlight>
                <a:schemeClr val="lt1"/>
              </a:highlight>
              <a:latin typeface="Proxima Nova"/>
              <a:ea typeface="Proxima Nova"/>
              <a:cs typeface="Proxima Nova"/>
              <a:sym typeface="Proxima Nova"/>
            </a:endParaRPr>
          </a:p>
        </p:txBody>
      </p:sp>
      <p:sp>
        <p:nvSpPr>
          <p:cNvPr id="217" name="Google Shape;217;p23"/>
          <p:cNvSpPr txBox="1"/>
          <p:nvPr/>
        </p:nvSpPr>
        <p:spPr>
          <a:xfrm>
            <a:off x="2766650" y="285750"/>
            <a:ext cx="2021100" cy="5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Have I seen any promos recently</a:t>
            </a:r>
            <a:endParaRPr sz="1200">
              <a:solidFill>
                <a:schemeClr val="dk2"/>
              </a:solidFill>
              <a:latin typeface="Proxima Nova"/>
              <a:ea typeface="Proxima Nova"/>
              <a:cs typeface="Proxima Nova"/>
              <a:sym typeface="Proxima Nova"/>
            </a:endParaRPr>
          </a:p>
        </p:txBody>
      </p:sp>
      <p:cxnSp>
        <p:nvCxnSpPr>
          <p:cNvPr id="218" name="Google Shape;218;p23"/>
          <p:cNvCxnSpPr>
            <a:endCxn id="200" idx="0"/>
          </p:cNvCxnSpPr>
          <p:nvPr/>
        </p:nvCxnSpPr>
        <p:spPr>
          <a:xfrm>
            <a:off x="3710500" y="847725"/>
            <a:ext cx="784800" cy="2117400"/>
          </a:xfrm>
          <a:prstGeom prst="straightConnector1">
            <a:avLst/>
          </a:prstGeom>
          <a:noFill/>
          <a:ln cap="flat" cmpd="sng" w="9525">
            <a:solidFill>
              <a:srgbClr val="38761D"/>
            </a:solidFill>
            <a:prstDash val="solid"/>
            <a:round/>
            <a:headEnd len="med" w="med" type="none"/>
            <a:tailEnd len="med" w="med" type="triangle"/>
          </a:ln>
        </p:spPr>
      </p:cxnSp>
      <p:sp>
        <p:nvSpPr>
          <p:cNvPr id="219" name="Google Shape;219;p23"/>
          <p:cNvSpPr txBox="1"/>
          <p:nvPr/>
        </p:nvSpPr>
        <p:spPr>
          <a:xfrm>
            <a:off x="3796550" y="1579350"/>
            <a:ext cx="3834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38761D"/>
                </a:solidFill>
                <a:highlight>
                  <a:schemeClr val="lt1"/>
                </a:highlight>
                <a:latin typeface="Proxima Nova"/>
                <a:ea typeface="Proxima Nova"/>
                <a:cs typeface="Proxima Nova"/>
                <a:sym typeface="Proxima Nova"/>
              </a:rPr>
              <a:t>Yes</a:t>
            </a:r>
            <a:endParaRPr b="1" sz="700">
              <a:solidFill>
                <a:srgbClr val="38761D"/>
              </a:solidFill>
              <a:highlight>
                <a:schemeClr val="lt1"/>
              </a:highlight>
              <a:latin typeface="Proxima Nova"/>
              <a:ea typeface="Proxima Nova"/>
              <a:cs typeface="Proxima Nova"/>
              <a:sym typeface="Proxima Nova"/>
            </a:endParaRPr>
          </a:p>
        </p:txBody>
      </p:sp>
      <p:cxnSp>
        <p:nvCxnSpPr>
          <p:cNvPr id="220" name="Google Shape;220;p23"/>
          <p:cNvCxnSpPr>
            <a:stCxn id="221" idx="1"/>
            <a:endCxn id="197" idx="1"/>
          </p:cNvCxnSpPr>
          <p:nvPr/>
        </p:nvCxnSpPr>
        <p:spPr>
          <a:xfrm flipH="1" rot="10800000">
            <a:off x="4929650" y="499175"/>
            <a:ext cx="525300" cy="19500"/>
          </a:xfrm>
          <a:prstGeom prst="straightConnector1">
            <a:avLst/>
          </a:prstGeom>
          <a:noFill/>
          <a:ln cap="flat" cmpd="sng" w="9525">
            <a:solidFill>
              <a:srgbClr val="990000"/>
            </a:solidFill>
            <a:prstDash val="solid"/>
            <a:round/>
            <a:headEnd len="med" w="med" type="none"/>
            <a:tailEnd len="med" w="med" type="triangle"/>
          </a:ln>
        </p:spPr>
      </p:cxnSp>
      <p:sp>
        <p:nvSpPr>
          <p:cNvPr id="221" name="Google Shape;221;p23"/>
          <p:cNvSpPr txBox="1"/>
          <p:nvPr/>
        </p:nvSpPr>
        <p:spPr>
          <a:xfrm>
            <a:off x="4929650" y="372425"/>
            <a:ext cx="3834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990000"/>
                </a:solidFill>
                <a:highlight>
                  <a:schemeClr val="lt1"/>
                </a:highlight>
                <a:latin typeface="Proxima Nova"/>
                <a:ea typeface="Proxima Nova"/>
                <a:cs typeface="Proxima Nova"/>
                <a:sym typeface="Proxima Nova"/>
              </a:rPr>
              <a:t>No</a:t>
            </a:r>
            <a:endParaRPr b="1" sz="700">
              <a:solidFill>
                <a:srgbClr val="990000"/>
              </a:solidFill>
              <a:highlight>
                <a:schemeClr val="lt1"/>
              </a:highlight>
              <a:latin typeface="Proxima Nova"/>
              <a:ea typeface="Proxima Nova"/>
              <a:cs typeface="Proxima Nova"/>
              <a:sym typeface="Proxima Nova"/>
            </a:endParaRPr>
          </a:p>
        </p:txBody>
      </p:sp>
      <p:pic>
        <p:nvPicPr>
          <p:cNvPr id="222" name="Google Shape;222;p23"/>
          <p:cNvPicPr preferRelativeResize="0"/>
          <p:nvPr/>
        </p:nvPicPr>
        <p:blipFill>
          <a:blip r:embed="rId3">
            <a:alphaModFix/>
          </a:blip>
          <a:stretch>
            <a:fillRect/>
          </a:stretch>
        </p:blipFill>
        <p:spPr>
          <a:xfrm>
            <a:off x="3413150" y="3054374"/>
            <a:ext cx="383400" cy="383400"/>
          </a:xfrm>
          <a:prstGeom prst="rect">
            <a:avLst/>
          </a:prstGeom>
          <a:noFill/>
          <a:ln>
            <a:noFill/>
          </a:ln>
        </p:spPr>
      </p:pic>
      <p:pic>
        <p:nvPicPr>
          <p:cNvPr id="223" name="Google Shape;223;p23"/>
          <p:cNvPicPr preferRelativeResize="0"/>
          <p:nvPr/>
        </p:nvPicPr>
        <p:blipFill>
          <a:blip r:embed="rId3">
            <a:alphaModFix/>
          </a:blip>
          <a:stretch>
            <a:fillRect/>
          </a:stretch>
        </p:blipFill>
        <p:spPr>
          <a:xfrm>
            <a:off x="4716950" y="4342974"/>
            <a:ext cx="383400" cy="383400"/>
          </a:xfrm>
          <a:prstGeom prst="rect">
            <a:avLst/>
          </a:prstGeom>
          <a:noFill/>
          <a:ln>
            <a:noFill/>
          </a:ln>
        </p:spPr>
      </p:pic>
      <p:pic>
        <p:nvPicPr>
          <p:cNvPr id="224" name="Google Shape;224;p23"/>
          <p:cNvPicPr preferRelativeResize="0"/>
          <p:nvPr/>
        </p:nvPicPr>
        <p:blipFill>
          <a:blip r:embed="rId3">
            <a:alphaModFix/>
          </a:blip>
          <a:stretch>
            <a:fillRect/>
          </a:stretch>
        </p:blipFill>
        <p:spPr>
          <a:xfrm>
            <a:off x="6964500" y="4340099"/>
            <a:ext cx="383400" cy="383400"/>
          </a:xfrm>
          <a:prstGeom prst="rect">
            <a:avLst/>
          </a:prstGeom>
          <a:noFill/>
          <a:ln>
            <a:noFill/>
          </a:ln>
        </p:spPr>
      </p:pic>
      <p:sp>
        <p:nvSpPr>
          <p:cNvPr id="225" name="Google Shape;225;p23"/>
          <p:cNvSpPr txBox="1"/>
          <p:nvPr/>
        </p:nvSpPr>
        <p:spPr>
          <a:xfrm>
            <a:off x="1528575" y="285750"/>
            <a:ext cx="1727100" cy="5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Proxima Nova"/>
                <a:ea typeface="Proxima Nova"/>
                <a:cs typeface="Proxima Nova"/>
                <a:sym typeface="Proxima Nova"/>
              </a:rPr>
              <a:t>Start</a:t>
            </a:r>
            <a:endParaRPr b="1" sz="1200">
              <a:solidFill>
                <a:schemeClr val="dk1"/>
              </a:solidFill>
              <a:latin typeface="Proxima Nova"/>
              <a:ea typeface="Proxima Nova"/>
              <a:cs typeface="Proxima Nova"/>
              <a:sym typeface="Proxima Nova"/>
            </a:endParaRPr>
          </a:p>
        </p:txBody>
      </p:sp>
      <p:pic>
        <p:nvPicPr>
          <p:cNvPr id="226" name="Google Shape;226;p23"/>
          <p:cNvPicPr preferRelativeResize="0"/>
          <p:nvPr/>
        </p:nvPicPr>
        <p:blipFill>
          <a:blip r:embed="rId4">
            <a:alphaModFix/>
          </a:blip>
          <a:stretch>
            <a:fillRect/>
          </a:stretch>
        </p:blipFill>
        <p:spPr>
          <a:xfrm>
            <a:off x="1738775" y="283075"/>
            <a:ext cx="432300" cy="432300"/>
          </a:xfrm>
          <a:prstGeom prst="rect">
            <a:avLst/>
          </a:prstGeom>
          <a:noFill/>
          <a:ln>
            <a:noFill/>
          </a:ln>
        </p:spPr>
      </p:pic>
      <p:sp>
        <p:nvSpPr>
          <p:cNvPr id="227" name="Google Shape;227;p23"/>
          <p:cNvSpPr txBox="1"/>
          <p:nvPr/>
        </p:nvSpPr>
        <p:spPr>
          <a:xfrm>
            <a:off x="105725" y="4739425"/>
            <a:ext cx="30000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6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600">
                <a:solidFill>
                  <a:schemeClr val="dk1"/>
                </a:solidFill>
                <a:latin typeface="Proxima Nova"/>
                <a:ea typeface="Proxima Nova"/>
                <a:cs typeface="Proxima Nova"/>
                <a:sym typeface="Proxima Nova"/>
              </a:rPr>
              <a:t>Source: Comparing Across Apps</a:t>
            </a:r>
            <a:endParaRPr sz="600">
              <a:solidFill>
                <a:schemeClr val="dk1"/>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4"/>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3" name="Google Shape;233;p24"/>
          <p:cNvSpPr txBox="1"/>
          <p:nvPr/>
        </p:nvSpPr>
        <p:spPr>
          <a:xfrm>
            <a:off x="362900" y="265450"/>
            <a:ext cx="73665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roxima Nova"/>
                <a:ea typeface="Proxima Nova"/>
                <a:cs typeface="Proxima Nova"/>
                <a:sym typeface="Proxima Nova"/>
              </a:rPr>
              <a:t>Quality and experience considerations only come into play when prices are similar across apps</a:t>
            </a:r>
            <a:endParaRPr b="1" sz="2400">
              <a:solidFill>
                <a:schemeClr val="dk1"/>
              </a:solidFill>
              <a:latin typeface="Proxima Nova"/>
              <a:ea typeface="Proxima Nova"/>
              <a:cs typeface="Proxima Nova"/>
              <a:sym typeface="Proxima Nova"/>
            </a:endParaRPr>
          </a:p>
        </p:txBody>
      </p:sp>
      <p:sp>
        <p:nvSpPr>
          <p:cNvPr id="234" name="Google Shape;234;p24"/>
          <p:cNvSpPr txBox="1"/>
          <p:nvPr/>
        </p:nvSpPr>
        <p:spPr>
          <a:xfrm>
            <a:off x="842350" y="2387175"/>
            <a:ext cx="37479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Factors for selecting the best discount:</a:t>
            </a:r>
            <a:endParaRPr b="1">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a:solidFill>
                <a:schemeClr val="dk1"/>
              </a:solidFill>
              <a:latin typeface="Proxima Nova"/>
              <a:ea typeface="Proxima Nova"/>
              <a:cs typeface="Proxima Nova"/>
              <a:sym typeface="Proxima Nova"/>
            </a:endParaRPr>
          </a:p>
          <a:p>
            <a:pPr indent="-317500" lvl="0" marL="457200" rtl="0" algn="l">
              <a:spcBef>
                <a:spcPts val="0"/>
              </a:spcBef>
              <a:spcAft>
                <a:spcPts val="0"/>
              </a:spcAft>
              <a:buClr>
                <a:srgbClr val="E23208"/>
              </a:buClr>
              <a:buSzPts val="1400"/>
              <a:buFont typeface="Proxima Nova"/>
              <a:buAutoNum type="arabicPeriod"/>
            </a:pPr>
            <a:r>
              <a:rPr lang="en">
                <a:solidFill>
                  <a:schemeClr val="dk1"/>
                </a:solidFill>
                <a:latin typeface="Proxima Nova"/>
                <a:ea typeface="Proxima Nova"/>
                <a:cs typeface="Proxima Nova"/>
                <a:sym typeface="Proxima Nova"/>
              </a:rPr>
              <a:t>Selection where offer is available</a:t>
            </a:r>
            <a:endParaRPr>
              <a:solidFill>
                <a:schemeClr val="dk1"/>
              </a:solidFill>
              <a:latin typeface="Proxima Nova"/>
              <a:ea typeface="Proxima Nova"/>
              <a:cs typeface="Proxima Nova"/>
              <a:sym typeface="Proxima Nova"/>
            </a:endParaRPr>
          </a:p>
          <a:p>
            <a:pPr indent="-317500" lvl="0" marL="457200" rtl="0" algn="l">
              <a:spcBef>
                <a:spcPts val="1000"/>
              </a:spcBef>
              <a:spcAft>
                <a:spcPts val="0"/>
              </a:spcAft>
              <a:buClr>
                <a:srgbClr val="E23208"/>
              </a:buClr>
              <a:buSzPts val="1400"/>
              <a:buFont typeface="Proxima Nova"/>
              <a:buAutoNum type="arabicPeriod"/>
            </a:pPr>
            <a:r>
              <a:rPr lang="en">
                <a:solidFill>
                  <a:schemeClr val="dk1"/>
                </a:solidFill>
                <a:latin typeface="Proxima Nova"/>
                <a:ea typeface="Proxima Nova"/>
                <a:cs typeface="Proxima Nova"/>
                <a:sym typeface="Proxima Nova"/>
              </a:rPr>
              <a:t>Amount of offer (maximum/free meal)</a:t>
            </a:r>
            <a:endParaRPr>
              <a:solidFill>
                <a:schemeClr val="dk1"/>
              </a:solidFill>
              <a:latin typeface="Proxima Nova"/>
              <a:ea typeface="Proxima Nova"/>
              <a:cs typeface="Proxima Nova"/>
              <a:sym typeface="Proxima Nova"/>
            </a:endParaRPr>
          </a:p>
          <a:p>
            <a:pPr indent="-317500" lvl="0" marL="457200" rtl="0" algn="l">
              <a:spcBef>
                <a:spcPts val="1000"/>
              </a:spcBef>
              <a:spcAft>
                <a:spcPts val="0"/>
              </a:spcAft>
              <a:buClr>
                <a:srgbClr val="E23208"/>
              </a:buClr>
              <a:buSzPts val="1400"/>
              <a:buFont typeface="Proxima Nova"/>
              <a:buAutoNum type="arabicPeriod"/>
            </a:pPr>
            <a:r>
              <a:rPr lang="en">
                <a:solidFill>
                  <a:schemeClr val="dk1"/>
                </a:solidFill>
                <a:latin typeface="Proxima Nova"/>
                <a:ea typeface="Proxima Nova"/>
                <a:cs typeface="Proxima Nova"/>
                <a:sym typeface="Proxima Nova"/>
              </a:rPr>
              <a:t>Ability to stack/apply multiple offers</a:t>
            </a:r>
            <a:endParaRPr>
              <a:solidFill>
                <a:schemeClr val="dk1"/>
              </a:solidFill>
              <a:latin typeface="Proxima Nova"/>
              <a:ea typeface="Proxima Nova"/>
              <a:cs typeface="Proxima Nova"/>
              <a:sym typeface="Proxima Nova"/>
            </a:endParaRPr>
          </a:p>
          <a:p>
            <a:pPr indent="-317500" lvl="0" marL="457200" rtl="0" algn="l">
              <a:spcBef>
                <a:spcPts val="1000"/>
              </a:spcBef>
              <a:spcAft>
                <a:spcPts val="1000"/>
              </a:spcAft>
              <a:buClr>
                <a:srgbClr val="E23208"/>
              </a:buClr>
              <a:buSzPts val="1400"/>
              <a:buFont typeface="Proxima Nova"/>
              <a:buAutoNum type="arabicPeriod"/>
            </a:pPr>
            <a:r>
              <a:rPr lang="en">
                <a:solidFill>
                  <a:schemeClr val="dk1"/>
                </a:solidFill>
                <a:latin typeface="Proxima Nova"/>
                <a:ea typeface="Proxima Nova"/>
                <a:cs typeface="Proxima Nova"/>
                <a:sym typeface="Proxima Nova"/>
              </a:rPr>
              <a:t>Minimum requirement for offer</a:t>
            </a:r>
            <a:endParaRPr>
              <a:solidFill>
                <a:schemeClr val="dk1"/>
              </a:solidFill>
              <a:latin typeface="Proxima Nova"/>
              <a:ea typeface="Proxima Nova"/>
              <a:cs typeface="Proxima Nova"/>
              <a:sym typeface="Proxima Nova"/>
            </a:endParaRPr>
          </a:p>
        </p:txBody>
      </p:sp>
      <p:sp>
        <p:nvSpPr>
          <p:cNvPr id="235" name="Google Shape;235;p24"/>
          <p:cNvSpPr txBox="1"/>
          <p:nvPr/>
        </p:nvSpPr>
        <p:spPr>
          <a:xfrm>
            <a:off x="5004050" y="2387175"/>
            <a:ext cx="32976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Factors when price is similar</a:t>
            </a:r>
            <a:endParaRPr b="1">
              <a:solidFill>
                <a:schemeClr val="dk1"/>
              </a:solidFill>
              <a:latin typeface="Proxima Nova"/>
              <a:ea typeface="Proxima Nova"/>
              <a:cs typeface="Proxima Nova"/>
              <a:sym typeface="Proxima Nova"/>
            </a:endParaRPr>
          </a:p>
        </p:txBody>
      </p:sp>
      <p:sp>
        <p:nvSpPr>
          <p:cNvPr id="236" name="Google Shape;236;p24"/>
          <p:cNvSpPr txBox="1"/>
          <p:nvPr/>
        </p:nvSpPr>
        <p:spPr>
          <a:xfrm>
            <a:off x="5004050" y="2870550"/>
            <a:ext cx="3791400" cy="164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E23208"/>
              </a:buClr>
              <a:buSzPts val="1400"/>
              <a:buFont typeface="Proxima Nova"/>
              <a:buAutoNum type="arabicPeriod"/>
            </a:pPr>
            <a:r>
              <a:rPr lang="en">
                <a:solidFill>
                  <a:schemeClr val="dk1"/>
                </a:solidFill>
                <a:latin typeface="Proxima Nova"/>
                <a:ea typeface="Proxima Nova"/>
                <a:cs typeface="Proxima Nova"/>
                <a:sym typeface="Proxima Nova"/>
              </a:rPr>
              <a:t>Past experience/quality with app</a:t>
            </a:r>
            <a:endParaRPr>
              <a:solidFill>
                <a:schemeClr val="dk1"/>
              </a:solidFill>
              <a:latin typeface="Proxima Nova"/>
              <a:ea typeface="Proxima Nova"/>
              <a:cs typeface="Proxima Nova"/>
              <a:sym typeface="Proxima Nova"/>
            </a:endParaRPr>
          </a:p>
          <a:p>
            <a:pPr indent="-317500" lvl="0" marL="457200" rtl="0" algn="l">
              <a:spcBef>
                <a:spcPts val="1000"/>
              </a:spcBef>
              <a:spcAft>
                <a:spcPts val="0"/>
              </a:spcAft>
              <a:buClr>
                <a:srgbClr val="E23208"/>
              </a:buClr>
              <a:buSzPts val="1400"/>
              <a:buFont typeface="Proxima Nova"/>
              <a:buAutoNum type="arabicPeriod"/>
            </a:pPr>
            <a:r>
              <a:rPr lang="en">
                <a:solidFill>
                  <a:schemeClr val="dk1"/>
                </a:solidFill>
                <a:latin typeface="Proxima Nova"/>
                <a:ea typeface="Proxima Nova"/>
                <a:cs typeface="Proxima Nova"/>
                <a:sym typeface="Proxima Nova"/>
              </a:rPr>
              <a:t>Menu item availability/ability to customize order</a:t>
            </a:r>
            <a:endParaRPr>
              <a:solidFill>
                <a:schemeClr val="dk1"/>
              </a:solidFill>
              <a:latin typeface="Proxima Nova"/>
              <a:ea typeface="Proxima Nova"/>
              <a:cs typeface="Proxima Nova"/>
              <a:sym typeface="Proxima Nova"/>
            </a:endParaRPr>
          </a:p>
          <a:p>
            <a:pPr indent="-317500" lvl="0" marL="457200" rtl="0" algn="l">
              <a:spcBef>
                <a:spcPts val="1000"/>
              </a:spcBef>
              <a:spcAft>
                <a:spcPts val="0"/>
              </a:spcAft>
              <a:buClr>
                <a:srgbClr val="E23208"/>
              </a:buClr>
              <a:buSzPts val="1400"/>
              <a:buFont typeface="Proxima Nova"/>
              <a:buAutoNum type="arabicPeriod"/>
            </a:pPr>
            <a:r>
              <a:rPr lang="en">
                <a:solidFill>
                  <a:schemeClr val="dk1"/>
                </a:solidFill>
                <a:latin typeface="Proxima Nova"/>
                <a:ea typeface="Proxima Nova"/>
                <a:cs typeface="Proxima Nova"/>
                <a:sym typeface="Proxima Nova"/>
              </a:rPr>
              <a:t>Delivery time</a:t>
            </a:r>
            <a:endParaRPr>
              <a:solidFill>
                <a:schemeClr val="dk1"/>
              </a:solidFill>
              <a:latin typeface="Proxima Nova"/>
              <a:ea typeface="Proxima Nova"/>
              <a:cs typeface="Proxima Nova"/>
              <a:sym typeface="Proxima Nova"/>
            </a:endParaRPr>
          </a:p>
          <a:p>
            <a:pPr indent="-317500" lvl="0" marL="457200" rtl="0" algn="l">
              <a:spcBef>
                <a:spcPts val="1000"/>
              </a:spcBef>
              <a:spcAft>
                <a:spcPts val="1000"/>
              </a:spcAft>
              <a:buClr>
                <a:srgbClr val="E23208"/>
              </a:buClr>
              <a:buSzPts val="1400"/>
              <a:buFont typeface="Proxima Nova"/>
              <a:buAutoNum type="arabicPeriod"/>
            </a:pPr>
            <a:r>
              <a:rPr lang="en">
                <a:solidFill>
                  <a:schemeClr val="dk1"/>
                </a:solidFill>
                <a:latin typeface="Proxima Nova"/>
                <a:ea typeface="Proxima Nova"/>
                <a:cs typeface="Proxima Nova"/>
                <a:sym typeface="Proxima Nova"/>
              </a:rPr>
              <a:t>Loyalty programs </a:t>
            </a:r>
            <a:endParaRPr>
              <a:solidFill>
                <a:schemeClr val="dk1"/>
              </a:solidFill>
              <a:latin typeface="Proxima Nova"/>
              <a:ea typeface="Proxima Nova"/>
              <a:cs typeface="Proxima Nova"/>
              <a:sym typeface="Proxima Nova"/>
            </a:endParaRPr>
          </a:p>
        </p:txBody>
      </p:sp>
      <p:pic>
        <p:nvPicPr>
          <p:cNvPr id="237" name="Google Shape;237;p24"/>
          <p:cNvPicPr preferRelativeResize="0"/>
          <p:nvPr/>
        </p:nvPicPr>
        <p:blipFill>
          <a:blip r:embed="rId3">
            <a:alphaModFix/>
          </a:blip>
          <a:stretch>
            <a:fillRect/>
          </a:stretch>
        </p:blipFill>
        <p:spPr>
          <a:xfrm>
            <a:off x="2069613" y="1413450"/>
            <a:ext cx="907674" cy="907674"/>
          </a:xfrm>
          <a:prstGeom prst="rect">
            <a:avLst/>
          </a:prstGeom>
          <a:noFill/>
          <a:ln>
            <a:noFill/>
          </a:ln>
        </p:spPr>
      </p:pic>
      <p:pic>
        <p:nvPicPr>
          <p:cNvPr id="238" name="Google Shape;238;p24"/>
          <p:cNvPicPr preferRelativeResize="0"/>
          <p:nvPr/>
        </p:nvPicPr>
        <p:blipFill>
          <a:blip r:embed="rId4">
            <a:alphaModFix/>
          </a:blip>
          <a:stretch>
            <a:fillRect/>
          </a:stretch>
        </p:blipFill>
        <p:spPr>
          <a:xfrm>
            <a:off x="5583275" y="1454025"/>
            <a:ext cx="763674" cy="763674"/>
          </a:xfrm>
          <a:prstGeom prst="rect">
            <a:avLst/>
          </a:prstGeom>
          <a:noFill/>
          <a:ln>
            <a:noFill/>
          </a:ln>
        </p:spPr>
      </p:pic>
      <p:sp>
        <p:nvSpPr>
          <p:cNvPr id="239" name="Google Shape;239;p24"/>
          <p:cNvSpPr txBox="1"/>
          <p:nvPr/>
        </p:nvSpPr>
        <p:spPr>
          <a:xfrm>
            <a:off x="105725" y="4739425"/>
            <a:ext cx="30000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600">
                <a:solidFill>
                  <a:schemeClr val="dk1"/>
                </a:solidFill>
                <a:latin typeface="Proxima Nova"/>
                <a:ea typeface="Proxima Nova"/>
                <a:cs typeface="Proxima Nova"/>
                <a:sym typeface="Proxima Nova"/>
              </a:rPr>
              <a:t>Base: n=443 DoorDash users</a:t>
            </a:r>
            <a:endParaRPr sz="6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600">
                <a:solidFill>
                  <a:schemeClr val="dk1"/>
                </a:solidFill>
                <a:latin typeface="Proxima Nova"/>
                <a:ea typeface="Proxima Nova"/>
                <a:cs typeface="Proxima Nova"/>
                <a:sym typeface="Proxima Nova"/>
              </a:rPr>
              <a:t>Source: Comparing Across Apps</a:t>
            </a:r>
            <a:endParaRPr sz="600">
              <a:solidFill>
                <a:schemeClr val="dk1"/>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5"/>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5" name="Google Shape;245;p25"/>
          <p:cNvSpPr txBox="1"/>
          <p:nvPr/>
        </p:nvSpPr>
        <p:spPr>
          <a:xfrm>
            <a:off x="362900" y="265450"/>
            <a:ext cx="73665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roxima Nova"/>
                <a:ea typeface="Proxima Nova"/>
                <a:cs typeface="Proxima Nova"/>
                <a:sym typeface="Proxima Nova"/>
              </a:rPr>
              <a:t>Let’s have a Cx walk us through…</a:t>
            </a:r>
            <a:endParaRPr b="1" sz="2400">
              <a:solidFill>
                <a:schemeClr val="dk1"/>
              </a:solidFill>
              <a:latin typeface="Proxima Nova"/>
              <a:ea typeface="Proxima Nova"/>
              <a:cs typeface="Proxima Nova"/>
              <a:sym typeface="Proxima Nova"/>
            </a:endParaRPr>
          </a:p>
        </p:txBody>
      </p:sp>
      <p:pic>
        <p:nvPicPr>
          <p:cNvPr id="246" name="Google Shape;246;p25" title="Reel__2.mp4">
            <a:hlinkClick r:id="rId3"/>
          </p:cNvPr>
          <p:cNvPicPr preferRelativeResize="0"/>
          <p:nvPr/>
        </p:nvPicPr>
        <p:blipFill>
          <a:blip r:embed="rId4">
            <a:alphaModFix/>
          </a:blip>
          <a:stretch>
            <a:fillRect/>
          </a:stretch>
        </p:blipFill>
        <p:spPr>
          <a:xfrm>
            <a:off x="2209550" y="1123750"/>
            <a:ext cx="4572000" cy="3429000"/>
          </a:xfrm>
          <a:prstGeom prst="rect">
            <a:avLst/>
          </a:prstGeom>
          <a:noFill/>
          <a:ln>
            <a:noFill/>
          </a:ln>
        </p:spPr>
      </p:pic>
      <p:sp>
        <p:nvSpPr>
          <p:cNvPr id="247" name="Google Shape;247;p25"/>
          <p:cNvSpPr txBox="1"/>
          <p:nvPr/>
        </p:nvSpPr>
        <p:spPr>
          <a:xfrm>
            <a:off x="105725" y="4739425"/>
            <a:ext cx="30000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6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600">
                <a:solidFill>
                  <a:schemeClr val="dk1"/>
                </a:solidFill>
                <a:latin typeface="Proxima Nova"/>
                <a:ea typeface="Proxima Nova"/>
                <a:cs typeface="Proxima Nova"/>
                <a:sym typeface="Proxima Nova"/>
              </a:rPr>
              <a:t>Source: Comparing Across Apps</a:t>
            </a:r>
            <a:endParaRPr sz="600">
              <a:solidFill>
                <a:schemeClr val="dk1"/>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6"/>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3" name="Google Shape;253;p26"/>
          <p:cNvSpPr txBox="1"/>
          <p:nvPr/>
        </p:nvSpPr>
        <p:spPr>
          <a:xfrm>
            <a:off x="362900" y="265450"/>
            <a:ext cx="73665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roxima Nova"/>
                <a:ea typeface="Proxima Nova"/>
                <a:cs typeface="Proxima Nova"/>
                <a:sym typeface="Proxima Nova"/>
              </a:rPr>
              <a:t>Summary of comparison experience</a:t>
            </a:r>
            <a:endParaRPr b="1" sz="2400">
              <a:solidFill>
                <a:schemeClr val="dk1"/>
              </a:solidFill>
              <a:latin typeface="Proxima Nova"/>
              <a:ea typeface="Proxima Nova"/>
              <a:cs typeface="Proxima Nova"/>
              <a:sym typeface="Proxima Nova"/>
            </a:endParaRPr>
          </a:p>
        </p:txBody>
      </p:sp>
      <p:sp>
        <p:nvSpPr>
          <p:cNvPr id="254" name="Google Shape;254;p26"/>
          <p:cNvSpPr txBox="1"/>
          <p:nvPr/>
        </p:nvSpPr>
        <p:spPr>
          <a:xfrm>
            <a:off x="868250" y="1144488"/>
            <a:ext cx="77862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While Cx are most </a:t>
            </a:r>
            <a:r>
              <a:rPr lang="en">
                <a:solidFill>
                  <a:schemeClr val="dk1"/>
                </a:solidFill>
                <a:latin typeface="Proxima Nova"/>
                <a:ea typeface="Proxima Nova"/>
                <a:cs typeface="Proxima Nova"/>
                <a:sym typeface="Proxima Nova"/>
              </a:rPr>
              <a:t>likely</a:t>
            </a:r>
            <a:r>
              <a:rPr lang="en">
                <a:solidFill>
                  <a:schemeClr val="dk1"/>
                </a:solidFill>
                <a:latin typeface="Proxima Nova"/>
                <a:ea typeface="Proxima Nova"/>
                <a:cs typeface="Proxima Nova"/>
                <a:sym typeface="Proxima Nova"/>
              </a:rPr>
              <a:t> to get information for comparison on app, </a:t>
            </a:r>
            <a:r>
              <a:rPr b="1" lang="en">
                <a:solidFill>
                  <a:schemeClr val="dk1"/>
                </a:solidFill>
                <a:latin typeface="Proxima Nova"/>
                <a:ea typeface="Proxima Nova"/>
                <a:cs typeface="Proxima Nova"/>
                <a:sym typeface="Proxima Nova"/>
              </a:rPr>
              <a:t>mental comparisons happen before they even open the app</a:t>
            </a:r>
            <a:r>
              <a:rPr lang="en">
                <a:solidFill>
                  <a:schemeClr val="dk1"/>
                </a:solidFill>
                <a:latin typeface="Proxima Nova"/>
                <a:ea typeface="Proxima Nova"/>
                <a:cs typeface="Proxima Nova"/>
                <a:sym typeface="Proxima Nova"/>
              </a:rPr>
              <a:t>.  Mental comparisons consider </a:t>
            </a:r>
            <a:r>
              <a:rPr b="1" lang="en">
                <a:solidFill>
                  <a:schemeClr val="dk1"/>
                </a:solidFill>
                <a:latin typeface="Proxima Nova"/>
                <a:ea typeface="Proxima Nova"/>
                <a:cs typeface="Proxima Nova"/>
                <a:sym typeface="Proxima Nova"/>
              </a:rPr>
              <a:t>selection available and promotions </a:t>
            </a:r>
            <a:r>
              <a:rPr b="1" lang="en">
                <a:solidFill>
                  <a:schemeClr val="dk1"/>
                </a:solidFill>
                <a:latin typeface="Proxima Nova"/>
                <a:ea typeface="Proxima Nova"/>
                <a:cs typeface="Proxima Nova"/>
                <a:sym typeface="Proxima Nova"/>
              </a:rPr>
              <a:t>received</a:t>
            </a:r>
            <a:r>
              <a:rPr lang="en">
                <a:solidFill>
                  <a:schemeClr val="dk1"/>
                </a:solidFill>
                <a:latin typeface="Proxima Nova"/>
                <a:ea typeface="Proxima Nova"/>
                <a:cs typeface="Proxima Nova"/>
                <a:sym typeface="Proxima Nova"/>
              </a:rPr>
              <a:t>.</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When Cx do not have a specific Rx in mind </a:t>
            </a:r>
            <a:r>
              <a:rPr b="1" lang="en">
                <a:solidFill>
                  <a:schemeClr val="dk1"/>
                </a:solidFill>
                <a:latin typeface="Proxima Nova"/>
                <a:ea typeface="Proxima Nova"/>
                <a:cs typeface="Proxima Nova"/>
                <a:sym typeface="Proxima Nova"/>
              </a:rPr>
              <a:t>availability of discounts and promotions is often used to help make a decision</a:t>
            </a:r>
            <a:r>
              <a:rPr lang="en">
                <a:solidFill>
                  <a:schemeClr val="dk1"/>
                </a:solidFill>
                <a:latin typeface="Proxima Nova"/>
                <a:ea typeface="Proxima Nova"/>
                <a:cs typeface="Proxima Nova"/>
                <a:sym typeface="Proxima Nova"/>
              </a:rPr>
              <a:t>.  Whichever app has the greatest value promotion will win.  </a:t>
            </a:r>
            <a:r>
              <a:rPr b="1" lang="en">
                <a:solidFill>
                  <a:schemeClr val="dk1"/>
                </a:solidFill>
                <a:latin typeface="Proxima Nova"/>
                <a:ea typeface="Proxima Nova"/>
                <a:cs typeface="Proxima Nova"/>
                <a:sym typeface="Proxima Nova"/>
              </a:rPr>
              <a:t>Value is determined by cost savings and minimum requirements</a:t>
            </a:r>
            <a:r>
              <a:rPr lang="en">
                <a:solidFill>
                  <a:schemeClr val="dk1"/>
                </a:solidFill>
                <a:latin typeface="Proxima Nova"/>
                <a:ea typeface="Proxima Nova"/>
                <a:cs typeface="Proxima Nova"/>
                <a:sym typeface="Proxima Nova"/>
              </a:rPr>
              <a:t>.</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When Cx do not have discounts available and a Rx is on multiple apps they will </a:t>
            </a:r>
            <a:r>
              <a:rPr b="1" lang="en">
                <a:solidFill>
                  <a:schemeClr val="dk1"/>
                </a:solidFill>
                <a:latin typeface="Proxima Nova"/>
                <a:ea typeface="Proxima Nova"/>
                <a:cs typeface="Proxima Nova"/>
                <a:sym typeface="Proxima Nova"/>
              </a:rPr>
              <a:t>build a cart with the same tip amount to compare prices</a:t>
            </a:r>
            <a:r>
              <a:rPr lang="en">
                <a:solidFill>
                  <a:schemeClr val="dk1"/>
                </a:solidFill>
                <a:latin typeface="Proxima Nova"/>
                <a:ea typeface="Proxima Nova"/>
                <a:cs typeface="Proxima Nova"/>
                <a:sym typeface="Proxima Nova"/>
              </a:rPr>
              <a:t>.  </a:t>
            </a:r>
            <a:r>
              <a:rPr lang="en">
                <a:solidFill>
                  <a:schemeClr val="dk1"/>
                </a:solidFill>
                <a:latin typeface="Proxima Nova"/>
                <a:ea typeface="Proxima Nova"/>
                <a:cs typeface="Proxima Nova"/>
                <a:sym typeface="Proxima Nova"/>
              </a:rPr>
              <a:t>Whichever has the lowest cart price wins.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In situations where </a:t>
            </a:r>
            <a:r>
              <a:rPr b="1" lang="en">
                <a:solidFill>
                  <a:schemeClr val="dk1"/>
                </a:solidFill>
                <a:latin typeface="Proxima Nova"/>
                <a:ea typeface="Proxima Nova"/>
                <a:cs typeface="Proxima Nova"/>
                <a:sym typeface="Proxima Nova"/>
              </a:rPr>
              <a:t>cart prices are the same or the difference is less than a dollar</a:t>
            </a:r>
            <a:r>
              <a:rPr lang="en">
                <a:solidFill>
                  <a:schemeClr val="dk1"/>
                </a:solidFill>
                <a:latin typeface="Proxima Nova"/>
                <a:ea typeface="Proxima Nova"/>
                <a:cs typeface="Proxima Nova"/>
                <a:sym typeface="Proxima Nova"/>
              </a:rPr>
              <a:t> delivery quality, </a:t>
            </a:r>
            <a:r>
              <a:rPr b="1" lang="en">
                <a:solidFill>
                  <a:schemeClr val="dk1"/>
                </a:solidFill>
                <a:latin typeface="Proxima Nova"/>
                <a:ea typeface="Proxima Nova"/>
                <a:cs typeface="Proxima Nova"/>
                <a:sym typeface="Proxima Nova"/>
              </a:rPr>
              <a:t>past experiences and loyalty are considered</a:t>
            </a:r>
            <a:r>
              <a:rPr lang="en">
                <a:solidFill>
                  <a:schemeClr val="dk1"/>
                </a:solidFill>
                <a:latin typeface="Proxima Nova"/>
                <a:ea typeface="Proxima Nova"/>
                <a:cs typeface="Proxima Nova"/>
                <a:sym typeface="Proxima Nova"/>
              </a:rPr>
              <a:t>.  For some Cx which app was opened last will be used to place the order.</a:t>
            </a:r>
            <a:endParaRPr>
              <a:solidFill>
                <a:schemeClr val="dk1"/>
              </a:solidFill>
              <a:latin typeface="Proxima Nova"/>
              <a:ea typeface="Proxima Nova"/>
              <a:cs typeface="Proxima Nova"/>
              <a:sym typeface="Proxima Nova"/>
            </a:endParaRPr>
          </a:p>
        </p:txBody>
      </p:sp>
      <p:pic>
        <p:nvPicPr>
          <p:cNvPr id="255" name="Google Shape;255;p26"/>
          <p:cNvPicPr preferRelativeResize="0"/>
          <p:nvPr/>
        </p:nvPicPr>
        <p:blipFill>
          <a:blip r:embed="rId3">
            <a:alphaModFix/>
          </a:blip>
          <a:stretch>
            <a:fillRect/>
          </a:stretch>
        </p:blipFill>
        <p:spPr>
          <a:xfrm>
            <a:off x="193600" y="1209050"/>
            <a:ext cx="632676" cy="632676"/>
          </a:xfrm>
          <a:prstGeom prst="rect">
            <a:avLst/>
          </a:prstGeom>
          <a:noFill/>
          <a:ln>
            <a:noFill/>
          </a:ln>
        </p:spPr>
      </p:pic>
      <p:pic>
        <p:nvPicPr>
          <p:cNvPr id="256" name="Google Shape;256;p26"/>
          <p:cNvPicPr preferRelativeResize="0"/>
          <p:nvPr/>
        </p:nvPicPr>
        <p:blipFill>
          <a:blip r:embed="rId4">
            <a:alphaModFix/>
          </a:blip>
          <a:stretch>
            <a:fillRect/>
          </a:stretch>
        </p:blipFill>
        <p:spPr>
          <a:xfrm>
            <a:off x="235588" y="2030476"/>
            <a:ext cx="548700" cy="548700"/>
          </a:xfrm>
          <a:prstGeom prst="rect">
            <a:avLst/>
          </a:prstGeom>
          <a:noFill/>
          <a:ln>
            <a:noFill/>
          </a:ln>
        </p:spPr>
      </p:pic>
      <p:pic>
        <p:nvPicPr>
          <p:cNvPr id="257" name="Google Shape;257;p26"/>
          <p:cNvPicPr preferRelativeResize="0"/>
          <p:nvPr/>
        </p:nvPicPr>
        <p:blipFill>
          <a:blip r:embed="rId5">
            <a:alphaModFix/>
          </a:blip>
          <a:stretch>
            <a:fillRect/>
          </a:stretch>
        </p:blipFill>
        <p:spPr>
          <a:xfrm>
            <a:off x="235588" y="2767925"/>
            <a:ext cx="548700" cy="548700"/>
          </a:xfrm>
          <a:prstGeom prst="rect">
            <a:avLst/>
          </a:prstGeom>
          <a:noFill/>
          <a:ln>
            <a:noFill/>
          </a:ln>
        </p:spPr>
      </p:pic>
      <p:pic>
        <p:nvPicPr>
          <p:cNvPr id="258" name="Google Shape;258;p26"/>
          <p:cNvPicPr preferRelativeResize="0"/>
          <p:nvPr/>
        </p:nvPicPr>
        <p:blipFill>
          <a:blip r:embed="rId6">
            <a:alphaModFix/>
          </a:blip>
          <a:stretch>
            <a:fillRect/>
          </a:stretch>
        </p:blipFill>
        <p:spPr>
          <a:xfrm>
            <a:off x="235588" y="3505375"/>
            <a:ext cx="548700" cy="548700"/>
          </a:xfrm>
          <a:prstGeom prst="rect">
            <a:avLst/>
          </a:prstGeom>
          <a:noFill/>
          <a:ln>
            <a:noFill/>
          </a:ln>
        </p:spPr>
      </p:pic>
      <p:sp>
        <p:nvSpPr>
          <p:cNvPr id="259" name="Google Shape;259;p26"/>
          <p:cNvSpPr txBox="1"/>
          <p:nvPr/>
        </p:nvSpPr>
        <p:spPr>
          <a:xfrm>
            <a:off x="105725" y="4739425"/>
            <a:ext cx="30000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6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600">
                <a:solidFill>
                  <a:schemeClr val="dk1"/>
                </a:solidFill>
                <a:latin typeface="Proxima Nova"/>
                <a:ea typeface="Proxima Nova"/>
                <a:cs typeface="Proxima Nova"/>
                <a:sym typeface="Proxima Nova"/>
              </a:rPr>
              <a:t>Source: Comparing Across Apps</a:t>
            </a:r>
            <a:endParaRPr sz="600">
              <a:solidFill>
                <a:schemeClr val="dk1"/>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7"/>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5" name="Google Shape;265;p27"/>
          <p:cNvSpPr txBox="1"/>
          <p:nvPr/>
        </p:nvSpPr>
        <p:spPr>
          <a:xfrm>
            <a:off x="556825" y="981500"/>
            <a:ext cx="70689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chemeClr val="lt1"/>
                </a:solidFill>
                <a:latin typeface="Proxima Nova"/>
                <a:ea typeface="Proxima Nova"/>
                <a:cs typeface="Proxima Nova"/>
                <a:sym typeface="Proxima Nova"/>
              </a:rPr>
              <a:t>What apps most frequently win and why?</a:t>
            </a:r>
            <a:endParaRPr b="1" sz="4800">
              <a:solidFill>
                <a:schemeClr val="lt1"/>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8"/>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1" name="Google Shape;271;p28"/>
          <p:cNvSpPr txBox="1"/>
          <p:nvPr/>
        </p:nvSpPr>
        <p:spPr>
          <a:xfrm>
            <a:off x="362900" y="265450"/>
            <a:ext cx="77247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Proxima Nova"/>
                <a:ea typeface="Proxima Nova"/>
                <a:cs typeface="Proxima Nova"/>
                <a:sym typeface="Proxima Nova"/>
              </a:rPr>
              <a:t>UberEats represents greatest comparison to DoorDash</a:t>
            </a:r>
            <a:endParaRPr b="1" sz="2200">
              <a:solidFill>
                <a:schemeClr val="dk1"/>
              </a:solidFill>
              <a:latin typeface="Proxima Nova"/>
              <a:ea typeface="Proxima Nova"/>
              <a:cs typeface="Proxima Nova"/>
              <a:sym typeface="Proxima Nova"/>
            </a:endParaRPr>
          </a:p>
        </p:txBody>
      </p:sp>
      <p:sp>
        <p:nvSpPr>
          <p:cNvPr id="272" name="Google Shape;272;p28"/>
          <p:cNvSpPr txBox="1"/>
          <p:nvPr/>
        </p:nvSpPr>
        <p:spPr>
          <a:xfrm>
            <a:off x="203850" y="903725"/>
            <a:ext cx="32976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Apps most frequently compared to DoorDash:</a:t>
            </a:r>
            <a:endParaRPr b="1">
              <a:solidFill>
                <a:schemeClr val="dk1"/>
              </a:solidFill>
              <a:latin typeface="Proxima Nova"/>
              <a:ea typeface="Proxima Nova"/>
              <a:cs typeface="Proxima Nova"/>
              <a:sym typeface="Proxima Nova"/>
            </a:endParaRPr>
          </a:p>
        </p:txBody>
      </p:sp>
      <p:pic>
        <p:nvPicPr>
          <p:cNvPr id="273" name="Google Shape;273;p28"/>
          <p:cNvPicPr preferRelativeResize="0"/>
          <p:nvPr/>
        </p:nvPicPr>
        <p:blipFill>
          <a:blip r:embed="rId3">
            <a:alphaModFix/>
          </a:blip>
          <a:stretch>
            <a:fillRect/>
          </a:stretch>
        </p:blipFill>
        <p:spPr>
          <a:xfrm>
            <a:off x="1223211" y="4223100"/>
            <a:ext cx="625075" cy="625075"/>
          </a:xfrm>
          <a:prstGeom prst="rect">
            <a:avLst/>
          </a:prstGeom>
          <a:noFill/>
          <a:ln>
            <a:noFill/>
          </a:ln>
        </p:spPr>
      </p:pic>
      <p:pic>
        <p:nvPicPr>
          <p:cNvPr id="274" name="Google Shape;274;p28"/>
          <p:cNvPicPr preferRelativeResize="0"/>
          <p:nvPr/>
        </p:nvPicPr>
        <p:blipFill>
          <a:blip r:embed="rId4">
            <a:alphaModFix/>
          </a:blip>
          <a:stretch>
            <a:fillRect/>
          </a:stretch>
        </p:blipFill>
        <p:spPr>
          <a:xfrm>
            <a:off x="1223200" y="1429550"/>
            <a:ext cx="625075" cy="625075"/>
          </a:xfrm>
          <a:prstGeom prst="rect">
            <a:avLst/>
          </a:prstGeom>
          <a:noFill/>
          <a:ln>
            <a:noFill/>
          </a:ln>
        </p:spPr>
      </p:pic>
      <p:pic>
        <p:nvPicPr>
          <p:cNvPr id="275" name="Google Shape;275;p28"/>
          <p:cNvPicPr preferRelativeResize="0"/>
          <p:nvPr/>
        </p:nvPicPr>
        <p:blipFill>
          <a:blip r:embed="rId5">
            <a:alphaModFix/>
          </a:blip>
          <a:stretch>
            <a:fillRect/>
          </a:stretch>
        </p:blipFill>
        <p:spPr>
          <a:xfrm>
            <a:off x="1223198" y="2119575"/>
            <a:ext cx="625075" cy="625075"/>
          </a:xfrm>
          <a:prstGeom prst="rect">
            <a:avLst/>
          </a:prstGeom>
          <a:noFill/>
          <a:ln>
            <a:noFill/>
          </a:ln>
        </p:spPr>
      </p:pic>
      <p:pic>
        <p:nvPicPr>
          <p:cNvPr id="276" name="Google Shape;276;p28"/>
          <p:cNvPicPr preferRelativeResize="0"/>
          <p:nvPr/>
        </p:nvPicPr>
        <p:blipFill rotWithShape="1">
          <a:blip r:embed="rId6">
            <a:alphaModFix/>
          </a:blip>
          <a:srcRect b="0" l="47184" r="0" t="0"/>
          <a:stretch/>
        </p:blipFill>
        <p:spPr>
          <a:xfrm>
            <a:off x="1223200" y="2809600"/>
            <a:ext cx="625075" cy="662754"/>
          </a:xfrm>
          <a:prstGeom prst="rect">
            <a:avLst/>
          </a:prstGeom>
          <a:noFill/>
          <a:ln>
            <a:noFill/>
          </a:ln>
        </p:spPr>
      </p:pic>
      <p:sp>
        <p:nvSpPr>
          <p:cNvPr id="277" name="Google Shape;277;p28"/>
          <p:cNvSpPr txBox="1"/>
          <p:nvPr/>
        </p:nvSpPr>
        <p:spPr>
          <a:xfrm>
            <a:off x="706413" y="1541988"/>
            <a:ext cx="152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1.</a:t>
            </a:r>
            <a:endParaRPr b="1"/>
          </a:p>
        </p:txBody>
      </p:sp>
      <p:sp>
        <p:nvSpPr>
          <p:cNvPr id="278" name="Google Shape;278;p28"/>
          <p:cNvSpPr txBox="1"/>
          <p:nvPr/>
        </p:nvSpPr>
        <p:spPr>
          <a:xfrm>
            <a:off x="706413" y="2232000"/>
            <a:ext cx="152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2</a:t>
            </a:r>
            <a:r>
              <a:rPr b="1" lang="en"/>
              <a:t>.</a:t>
            </a:r>
            <a:endParaRPr b="1"/>
          </a:p>
        </p:txBody>
      </p:sp>
      <p:sp>
        <p:nvSpPr>
          <p:cNvPr id="279" name="Google Shape;279;p28"/>
          <p:cNvSpPr txBox="1"/>
          <p:nvPr/>
        </p:nvSpPr>
        <p:spPr>
          <a:xfrm>
            <a:off x="706413" y="2940875"/>
            <a:ext cx="152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3</a:t>
            </a:r>
            <a:r>
              <a:rPr b="1" lang="en"/>
              <a:t>.</a:t>
            </a:r>
            <a:endParaRPr b="1"/>
          </a:p>
        </p:txBody>
      </p:sp>
      <p:sp>
        <p:nvSpPr>
          <p:cNvPr id="280" name="Google Shape;280;p28"/>
          <p:cNvSpPr txBox="1"/>
          <p:nvPr/>
        </p:nvSpPr>
        <p:spPr>
          <a:xfrm>
            <a:off x="706413" y="3687850"/>
            <a:ext cx="152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4</a:t>
            </a:r>
            <a:r>
              <a:rPr b="1" lang="en"/>
              <a:t>.</a:t>
            </a:r>
            <a:endParaRPr b="1"/>
          </a:p>
        </p:txBody>
      </p:sp>
      <p:sp>
        <p:nvSpPr>
          <p:cNvPr id="281" name="Google Shape;281;p28"/>
          <p:cNvSpPr txBox="1"/>
          <p:nvPr/>
        </p:nvSpPr>
        <p:spPr>
          <a:xfrm>
            <a:off x="706413" y="4373650"/>
            <a:ext cx="152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5</a:t>
            </a:r>
            <a:r>
              <a:rPr b="1" lang="en"/>
              <a:t>.</a:t>
            </a:r>
            <a:endParaRPr b="1"/>
          </a:p>
        </p:txBody>
      </p:sp>
      <p:sp>
        <p:nvSpPr>
          <p:cNvPr id="282" name="Google Shape;282;p28"/>
          <p:cNvSpPr txBox="1"/>
          <p:nvPr/>
        </p:nvSpPr>
        <p:spPr>
          <a:xfrm>
            <a:off x="1082950" y="3687850"/>
            <a:ext cx="37398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Rx-specific apps</a:t>
            </a:r>
            <a:endParaRPr b="1">
              <a:solidFill>
                <a:schemeClr val="dk1"/>
              </a:solidFill>
              <a:latin typeface="Proxima Nova"/>
              <a:ea typeface="Proxima Nova"/>
              <a:cs typeface="Proxima Nova"/>
              <a:sym typeface="Proxima Nova"/>
            </a:endParaRPr>
          </a:p>
        </p:txBody>
      </p:sp>
      <p:sp>
        <p:nvSpPr>
          <p:cNvPr id="283" name="Google Shape;283;p28"/>
          <p:cNvSpPr txBox="1"/>
          <p:nvPr/>
        </p:nvSpPr>
        <p:spPr>
          <a:xfrm>
            <a:off x="3458988" y="903725"/>
            <a:ext cx="4656900" cy="5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Proxima Nova"/>
                <a:ea typeface="Proxima Nova"/>
                <a:cs typeface="Proxima Nova"/>
                <a:sym typeface="Proxima Nova"/>
              </a:rPr>
              <a:t>Cx state that they end up </a:t>
            </a:r>
            <a:r>
              <a:rPr b="1" lang="en">
                <a:solidFill>
                  <a:schemeClr val="dk1"/>
                </a:solidFill>
                <a:latin typeface="Proxima Nova"/>
                <a:ea typeface="Proxima Nova"/>
                <a:cs typeface="Proxima Nova"/>
                <a:sym typeface="Proxima Nova"/>
              </a:rPr>
              <a:t>ordering</a:t>
            </a:r>
            <a:r>
              <a:rPr b="1" lang="en">
                <a:solidFill>
                  <a:schemeClr val="dk1"/>
                </a:solidFill>
                <a:latin typeface="Proxima Nova"/>
                <a:ea typeface="Proxima Nova"/>
                <a:cs typeface="Proxima Nova"/>
                <a:sym typeface="Proxima Nova"/>
              </a:rPr>
              <a:t> from DoorDash most of the time</a:t>
            </a:r>
            <a:endParaRPr b="1">
              <a:solidFill>
                <a:schemeClr val="dk1"/>
              </a:solidFill>
              <a:latin typeface="Proxima Nova"/>
              <a:ea typeface="Proxima Nova"/>
              <a:cs typeface="Proxima Nova"/>
              <a:sym typeface="Proxima Nova"/>
            </a:endParaRPr>
          </a:p>
        </p:txBody>
      </p:sp>
      <p:sp>
        <p:nvSpPr>
          <p:cNvPr id="284" name="Google Shape;284;p28"/>
          <p:cNvSpPr txBox="1"/>
          <p:nvPr/>
        </p:nvSpPr>
        <p:spPr>
          <a:xfrm>
            <a:off x="3895075" y="3687850"/>
            <a:ext cx="4268400" cy="5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solidFill>
                  <a:schemeClr val="dk1"/>
                </a:solidFill>
                <a:latin typeface="Proxima Nova"/>
                <a:ea typeface="Proxima Nova"/>
                <a:cs typeface="Proxima Nova"/>
                <a:sym typeface="Proxima Nova"/>
              </a:rPr>
              <a:t>Behind DoorDash UberEats is used the second most followed by GrubHub</a:t>
            </a:r>
            <a:endParaRPr b="1" i="1">
              <a:solidFill>
                <a:schemeClr val="dk1"/>
              </a:solidFill>
              <a:latin typeface="Proxima Nova"/>
              <a:ea typeface="Proxima Nova"/>
              <a:cs typeface="Proxima Nova"/>
              <a:sym typeface="Proxima Nova"/>
            </a:endParaRPr>
          </a:p>
        </p:txBody>
      </p:sp>
      <p:grpSp>
        <p:nvGrpSpPr>
          <p:cNvPr id="285" name="Google Shape;285;p28"/>
          <p:cNvGrpSpPr/>
          <p:nvPr/>
        </p:nvGrpSpPr>
        <p:grpSpPr>
          <a:xfrm>
            <a:off x="5333564" y="1735660"/>
            <a:ext cx="1150140" cy="978682"/>
            <a:chOff x="158700" y="1506975"/>
            <a:chExt cx="1327800" cy="1248000"/>
          </a:xfrm>
        </p:grpSpPr>
        <p:sp>
          <p:nvSpPr>
            <p:cNvPr id="286" name="Google Shape;286;p28"/>
            <p:cNvSpPr/>
            <p:nvPr/>
          </p:nvSpPr>
          <p:spPr>
            <a:xfrm>
              <a:off x="163301" y="1511557"/>
              <a:ext cx="1318500" cy="1238700"/>
            </a:xfrm>
            <a:prstGeom prst="ellipse">
              <a:avLst/>
            </a:prstGeom>
            <a:no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p:nvPr/>
          </p:nvSpPr>
          <p:spPr>
            <a:xfrm>
              <a:off x="158700" y="1506975"/>
              <a:ext cx="1327800" cy="1248000"/>
            </a:xfrm>
            <a:prstGeom prst="arc">
              <a:avLst>
                <a:gd fmla="val 16329822" name="adj1"/>
                <a:gd fmla="val 10784770" name="adj2"/>
              </a:avLst>
            </a:prstGeom>
            <a:noFill/>
            <a:ln cap="flat" cmpd="sng" w="1143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8"/>
            <p:cNvSpPr txBox="1"/>
            <p:nvPr/>
          </p:nvSpPr>
          <p:spPr>
            <a:xfrm>
              <a:off x="211032" y="1893100"/>
              <a:ext cx="1172100" cy="475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2300">
                  <a:solidFill>
                    <a:srgbClr val="3C78D8"/>
                  </a:solidFill>
                  <a:latin typeface="Proxima Nova"/>
                  <a:ea typeface="Proxima Nova"/>
                  <a:cs typeface="Proxima Nova"/>
                  <a:sym typeface="Proxima Nova"/>
                </a:rPr>
                <a:t>75</a:t>
              </a:r>
              <a:r>
                <a:rPr b="1" lang="en" sz="2300">
                  <a:solidFill>
                    <a:srgbClr val="3C78D8"/>
                  </a:solidFill>
                  <a:latin typeface="Proxima Nova"/>
                  <a:ea typeface="Proxima Nova"/>
                  <a:cs typeface="Proxima Nova"/>
                  <a:sym typeface="Proxima Nova"/>
                </a:rPr>
                <a:t>%</a:t>
              </a:r>
              <a:r>
                <a:rPr b="1" lang="en" sz="1000">
                  <a:solidFill>
                    <a:srgbClr val="3C78D8"/>
                  </a:solidFill>
                  <a:latin typeface="Proxima Nova"/>
                  <a:ea typeface="Proxima Nova"/>
                  <a:cs typeface="Proxima Nova"/>
                  <a:sym typeface="Proxima Nova"/>
                </a:rPr>
                <a:t> </a:t>
              </a:r>
              <a:endParaRPr sz="1300">
                <a:solidFill>
                  <a:srgbClr val="3C78D8"/>
                </a:solidFill>
                <a:latin typeface="Proxima Nova"/>
                <a:ea typeface="Proxima Nova"/>
                <a:cs typeface="Proxima Nova"/>
                <a:sym typeface="Proxima Nova"/>
              </a:endParaRPr>
            </a:p>
          </p:txBody>
        </p:sp>
      </p:grpSp>
      <p:grpSp>
        <p:nvGrpSpPr>
          <p:cNvPr id="289" name="Google Shape;289;p28"/>
          <p:cNvGrpSpPr/>
          <p:nvPr/>
        </p:nvGrpSpPr>
        <p:grpSpPr>
          <a:xfrm>
            <a:off x="6937509" y="1795412"/>
            <a:ext cx="1150140" cy="978682"/>
            <a:chOff x="158700" y="1506975"/>
            <a:chExt cx="1327800" cy="1248000"/>
          </a:xfrm>
        </p:grpSpPr>
        <p:sp>
          <p:nvSpPr>
            <p:cNvPr id="290" name="Google Shape;290;p28"/>
            <p:cNvSpPr/>
            <p:nvPr/>
          </p:nvSpPr>
          <p:spPr>
            <a:xfrm>
              <a:off x="163301" y="1511557"/>
              <a:ext cx="1318500" cy="1238700"/>
            </a:xfrm>
            <a:prstGeom prst="ellipse">
              <a:avLst/>
            </a:prstGeom>
            <a:no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8"/>
            <p:cNvSpPr/>
            <p:nvPr/>
          </p:nvSpPr>
          <p:spPr>
            <a:xfrm>
              <a:off x="158700" y="1506975"/>
              <a:ext cx="1327800" cy="1248000"/>
            </a:xfrm>
            <a:prstGeom prst="arc">
              <a:avLst>
                <a:gd fmla="val 16329822" name="adj1"/>
                <a:gd fmla="val 12287014" name="adj2"/>
              </a:avLst>
            </a:prstGeom>
            <a:noFill/>
            <a:ln cap="flat" cmpd="sng" w="1143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8"/>
            <p:cNvSpPr txBox="1"/>
            <p:nvPr/>
          </p:nvSpPr>
          <p:spPr>
            <a:xfrm>
              <a:off x="211032" y="1893100"/>
              <a:ext cx="1172100" cy="475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2300">
                  <a:solidFill>
                    <a:srgbClr val="674EA7"/>
                  </a:solidFill>
                  <a:latin typeface="Proxima Nova"/>
                  <a:ea typeface="Proxima Nova"/>
                  <a:cs typeface="Proxima Nova"/>
                  <a:sym typeface="Proxima Nova"/>
                </a:rPr>
                <a:t>85</a:t>
              </a:r>
              <a:r>
                <a:rPr b="1" lang="en" sz="2300">
                  <a:solidFill>
                    <a:srgbClr val="674EA7"/>
                  </a:solidFill>
                  <a:latin typeface="Proxima Nova"/>
                  <a:ea typeface="Proxima Nova"/>
                  <a:cs typeface="Proxima Nova"/>
                  <a:sym typeface="Proxima Nova"/>
                </a:rPr>
                <a:t>%</a:t>
              </a:r>
              <a:r>
                <a:rPr b="1" lang="en" sz="1000">
                  <a:solidFill>
                    <a:srgbClr val="674EA7"/>
                  </a:solidFill>
                  <a:latin typeface="Proxima Nova"/>
                  <a:ea typeface="Proxima Nova"/>
                  <a:cs typeface="Proxima Nova"/>
                  <a:sym typeface="Proxima Nova"/>
                </a:rPr>
                <a:t> </a:t>
              </a:r>
              <a:endParaRPr sz="1300">
                <a:solidFill>
                  <a:srgbClr val="674EA7"/>
                </a:solidFill>
                <a:latin typeface="Proxima Nova"/>
                <a:ea typeface="Proxima Nova"/>
                <a:cs typeface="Proxima Nova"/>
                <a:sym typeface="Proxima Nova"/>
              </a:endParaRPr>
            </a:p>
          </p:txBody>
        </p:sp>
      </p:grpSp>
      <p:grpSp>
        <p:nvGrpSpPr>
          <p:cNvPr id="293" name="Google Shape;293;p28"/>
          <p:cNvGrpSpPr/>
          <p:nvPr/>
        </p:nvGrpSpPr>
        <p:grpSpPr>
          <a:xfrm>
            <a:off x="3719422" y="1735660"/>
            <a:ext cx="1150140" cy="978682"/>
            <a:chOff x="158700" y="1506975"/>
            <a:chExt cx="1327800" cy="1248000"/>
          </a:xfrm>
        </p:grpSpPr>
        <p:sp>
          <p:nvSpPr>
            <p:cNvPr id="294" name="Google Shape;294;p28"/>
            <p:cNvSpPr/>
            <p:nvPr/>
          </p:nvSpPr>
          <p:spPr>
            <a:xfrm>
              <a:off x="163301" y="1511557"/>
              <a:ext cx="1318500" cy="1238700"/>
            </a:xfrm>
            <a:prstGeom prst="ellipse">
              <a:avLst/>
            </a:prstGeom>
            <a:no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8"/>
            <p:cNvSpPr/>
            <p:nvPr/>
          </p:nvSpPr>
          <p:spPr>
            <a:xfrm>
              <a:off x="158700" y="1506975"/>
              <a:ext cx="1327800" cy="1248000"/>
            </a:xfrm>
            <a:prstGeom prst="arc">
              <a:avLst>
                <a:gd fmla="val 16329822" name="adj1"/>
                <a:gd fmla="val 13069080" name="adj2"/>
              </a:avLst>
            </a:prstGeom>
            <a:noFill/>
            <a:ln cap="flat" cmpd="sng" w="1143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txBox="1"/>
            <p:nvPr/>
          </p:nvSpPr>
          <p:spPr>
            <a:xfrm>
              <a:off x="211032" y="1893100"/>
              <a:ext cx="1172100" cy="475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2300">
                  <a:solidFill>
                    <a:srgbClr val="CC0000"/>
                  </a:solidFill>
                  <a:latin typeface="Proxima Nova"/>
                  <a:ea typeface="Proxima Nova"/>
                  <a:cs typeface="Proxima Nova"/>
                  <a:sym typeface="Proxima Nova"/>
                </a:rPr>
                <a:t>87</a:t>
              </a:r>
              <a:r>
                <a:rPr b="1" lang="en" sz="2300">
                  <a:solidFill>
                    <a:srgbClr val="CC0000"/>
                  </a:solidFill>
                  <a:latin typeface="Proxima Nova"/>
                  <a:ea typeface="Proxima Nova"/>
                  <a:cs typeface="Proxima Nova"/>
                  <a:sym typeface="Proxima Nova"/>
                </a:rPr>
                <a:t>%</a:t>
              </a:r>
              <a:r>
                <a:rPr b="1" lang="en" sz="1000">
                  <a:solidFill>
                    <a:srgbClr val="CC0000"/>
                  </a:solidFill>
                  <a:latin typeface="Proxima Nova"/>
                  <a:ea typeface="Proxima Nova"/>
                  <a:cs typeface="Proxima Nova"/>
                  <a:sym typeface="Proxima Nova"/>
                </a:rPr>
                <a:t> </a:t>
              </a:r>
              <a:endParaRPr sz="1300">
                <a:solidFill>
                  <a:srgbClr val="CC0000"/>
                </a:solidFill>
                <a:latin typeface="Proxima Nova"/>
                <a:ea typeface="Proxima Nova"/>
                <a:cs typeface="Proxima Nova"/>
                <a:sym typeface="Proxima Nova"/>
              </a:endParaRPr>
            </a:p>
          </p:txBody>
        </p:sp>
      </p:grpSp>
      <p:sp>
        <p:nvSpPr>
          <p:cNvPr id="297" name="Google Shape;297;p28"/>
          <p:cNvSpPr txBox="1"/>
          <p:nvPr/>
        </p:nvSpPr>
        <p:spPr>
          <a:xfrm>
            <a:off x="3895075" y="2950025"/>
            <a:ext cx="842700" cy="56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666666"/>
                </a:solidFill>
                <a:latin typeface="Proxima Nova"/>
                <a:ea typeface="Proxima Nova"/>
                <a:cs typeface="Proxima Nova"/>
                <a:sym typeface="Proxima Nova"/>
              </a:rPr>
              <a:t>Classic Active</a:t>
            </a:r>
            <a:endParaRPr b="1" i="1">
              <a:solidFill>
                <a:srgbClr val="666666"/>
              </a:solidFill>
              <a:latin typeface="Proxima Nova"/>
              <a:ea typeface="Proxima Nova"/>
              <a:cs typeface="Proxima Nova"/>
              <a:sym typeface="Proxima Nova"/>
            </a:endParaRPr>
          </a:p>
        </p:txBody>
      </p:sp>
      <p:sp>
        <p:nvSpPr>
          <p:cNvPr id="298" name="Google Shape;298;p28"/>
          <p:cNvSpPr txBox="1"/>
          <p:nvPr/>
        </p:nvSpPr>
        <p:spPr>
          <a:xfrm>
            <a:off x="5429425" y="2920150"/>
            <a:ext cx="1199700" cy="56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666666"/>
                </a:solidFill>
                <a:latin typeface="Proxima Nova"/>
                <a:ea typeface="Proxima Nova"/>
                <a:cs typeface="Proxima Nova"/>
                <a:sym typeface="Proxima Nova"/>
              </a:rPr>
              <a:t>Classic Occasional</a:t>
            </a:r>
            <a:endParaRPr b="1" i="1">
              <a:solidFill>
                <a:srgbClr val="666666"/>
              </a:solidFill>
              <a:latin typeface="Proxima Nova"/>
              <a:ea typeface="Proxima Nova"/>
              <a:cs typeface="Proxima Nova"/>
              <a:sym typeface="Proxima Nova"/>
            </a:endParaRPr>
          </a:p>
        </p:txBody>
      </p:sp>
      <p:sp>
        <p:nvSpPr>
          <p:cNvPr id="299" name="Google Shape;299;p28"/>
          <p:cNvSpPr txBox="1"/>
          <p:nvPr/>
        </p:nvSpPr>
        <p:spPr>
          <a:xfrm>
            <a:off x="7103550" y="2950025"/>
            <a:ext cx="1059900" cy="56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666666"/>
                </a:solidFill>
                <a:latin typeface="Proxima Nova"/>
                <a:ea typeface="Proxima Nova"/>
                <a:cs typeface="Proxima Nova"/>
                <a:sym typeface="Proxima Nova"/>
              </a:rPr>
              <a:t>DashPass</a:t>
            </a:r>
            <a:endParaRPr b="1" i="1">
              <a:solidFill>
                <a:srgbClr val="666666"/>
              </a:solidFill>
              <a:latin typeface="Proxima Nova"/>
              <a:ea typeface="Proxima Nova"/>
              <a:cs typeface="Proxima Nova"/>
              <a:sym typeface="Proxima Nova"/>
            </a:endParaRPr>
          </a:p>
        </p:txBody>
      </p:sp>
      <p:pic>
        <p:nvPicPr>
          <p:cNvPr id="300" name="Google Shape;300;p28"/>
          <p:cNvPicPr preferRelativeResize="0"/>
          <p:nvPr/>
        </p:nvPicPr>
        <p:blipFill>
          <a:blip r:embed="rId4">
            <a:alphaModFix/>
          </a:blip>
          <a:stretch>
            <a:fillRect/>
          </a:stretch>
        </p:blipFill>
        <p:spPr>
          <a:xfrm>
            <a:off x="5483750" y="4318875"/>
            <a:ext cx="454975" cy="454975"/>
          </a:xfrm>
          <a:prstGeom prst="rect">
            <a:avLst/>
          </a:prstGeom>
          <a:noFill/>
          <a:ln>
            <a:noFill/>
          </a:ln>
        </p:spPr>
      </p:pic>
      <p:pic>
        <p:nvPicPr>
          <p:cNvPr id="301" name="Google Shape;301;p28"/>
          <p:cNvPicPr preferRelativeResize="0"/>
          <p:nvPr/>
        </p:nvPicPr>
        <p:blipFill>
          <a:blip r:embed="rId5">
            <a:alphaModFix/>
          </a:blip>
          <a:stretch>
            <a:fillRect/>
          </a:stretch>
        </p:blipFill>
        <p:spPr>
          <a:xfrm>
            <a:off x="6097200" y="4318875"/>
            <a:ext cx="454975" cy="454975"/>
          </a:xfrm>
          <a:prstGeom prst="rect">
            <a:avLst/>
          </a:prstGeom>
          <a:noFill/>
          <a:ln>
            <a:noFill/>
          </a:ln>
        </p:spPr>
      </p:pic>
      <p:sp>
        <p:nvSpPr>
          <p:cNvPr id="302" name="Google Shape;302;p28"/>
          <p:cNvSpPr txBox="1"/>
          <p:nvPr/>
        </p:nvSpPr>
        <p:spPr>
          <a:xfrm>
            <a:off x="105725" y="4739425"/>
            <a:ext cx="30000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600">
                <a:solidFill>
                  <a:schemeClr val="dk1"/>
                </a:solidFill>
                <a:latin typeface="Proxima Nova"/>
                <a:ea typeface="Proxima Nova"/>
                <a:cs typeface="Proxima Nova"/>
                <a:sym typeface="Proxima Nova"/>
              </a:rPr>
              <a:t>Base: n=443 DoorDash users</a:t>
            </a:r>
            <a:endParaRPr sz="6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600">
                <a:solidFill>
                  <a:schemeClr val="dk1"/>
                </a:solidFill>
                <a:latin typeface="Proxima Nova"/>
                <a:ea typeface="Proxima Nova"/>
                <a:cs typeface="Proxima Nova"/>
                <a:sym typeface="Proxima Nova"/>
              </a:rPr>
              <a:t>Source: Comparing Across Apps</a:t>
            </a:r>
            <a:endParaRPr sz="600">
              <a:solidFill>
                <a:schemeClr val="dk1"/>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9"/>
          <p:cNvSpPr/>
          <p:nvPr/>
        </p:nvSpPr>
        <p:spPr>
          <a:xfrm>
            <a:off x="3723425" y="25"/>
            <a:ext cx="54204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9"/>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9" name="Google Shape;309;p29"/>
          <p:cNvSpPr txBox="1"/>
          <p:nvPr/>
        </p:nvSpPr>
        <p:spPr>
          <a:xfrm>
            <a:off x="362900" y="265450"/>
            <a:ext cx="30000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roxima Nova"/>
                <a:ea typeface="Proxima Nova"/>
                <a:cs typeface="Proxima Nova"/>
                <a:sym typeface="Proxima Nova"/>
              </a:rPr>
              <a:t>Why do Cx choose UberEats?  </a:t>
            </a:r>
            <a:endParaRPr b="1"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700">
              <a:solidFill>
                <a:schemeClr val="dk1"/>
              </a:solidFill>
              <a:latin typeface="Proxima Nova"/>
              <a:ea typeface="Proxima Nova"/>
              <a:cs typeface="Proxima Nova"/>
              <a:sym typeface="Proxima Nova"/>
            </a:endParaRPr>
          </a:p>
        </p:txBody>
      </p:sp>
      <p:pic>
        <p:nvPicPr>
          <p:cNvPr id="310" name="Google Shape;310;p29"/>
          <p:cNvPicPr preferRelativeResize="0"/>
          <p:nvPr/>
        </p:nvPicPr>
        <p:blipFill rotWithShape="1">
          <a:blip r:embed="rId3">
            <a:alphaModFix/>
          </a:blip>
          <a:srcRect b="17785" l="15901" r="59185" t="24222"/>
          <a:stretch/>
        </p:blipFill>
        <p:spPr>
          <a:xfrm>
            <a:off x="5483275" y="886021"/>
            <a:ext cx="2059525" cy="2638251"/>
          </a:xfrm>
          <a:prstGeom prst="rect">
            <a:avLst/>
          </a:prstGeom>
          <a:noFill/>
          <a:ln>
            <a:noFill/>
          </a:ln>
        </p:spPr>
      </p:pic>
      <p:pic>
        <p:nvPicPr>
          <p:cNvPr id="311" name="Google Shape;311;p29"/>
          <p:cNvPicPr preferRelativeResize="0"/>
          <p:nvPr/>
        </p:nvPicPr>
        <p:blipFill>
          <a:blip r:embed="rId4">
            <a:alphaModFix/>
          </a:blip>
          <a:stretch>
            <a:fillRect/>
          </a:stretch>
        </p:blipFill>
        <p:spPr>
          <a:xfrm>
            <a:off x="3991150" y="839329"/>
            <a:ext cx="1284475" cy="2777276"/>
          </a:xfrm>
          <a:prstGeom prst="rect">
            <a:avLst/>
          </a:prstGeom>
          <a:noFill/>
          <a:ln>
            <a:noFill/>
          </a:ln>
        </p:spPr>
      </p:pic>
      <p:pic>
        <p:nvPicPr>
          <p:cNvPr id="312" name="Google Shape;312;p29"/>
          <p:cNvPicPr preferRelativeResize="0"/>
          <p:nvPr/>
        </p:nvPicPr>
        <p:blipFill>
          <a:blip r:embed="rId5">
            <a:alphaModFix/>
          </a:blip>
          <a:stretch>
            <a:fillRect/>
          </a:stretch>
        </p:blipFill>
        <p:spPr>
          <a:xfrm>
            <a:off x="7672852" y="886025"/>
            <a:ext cx="1220193" cy="2638252"/>
          </a:xfrm>
          <a:prstGeom prst="rect">
            <a:avLst/>
          </a:prstGeom>
          <a:noFill/>
          <a:ln>
            <a:noFill/>
          </a:ln>
        </p:spPr>
      </p:pic>
      <p:sp>
        <p:nvSpPr>
          <p:cNvPr id="313" name="Google Shape;313;p29"/>
          <p:cNvSpPr txBox="1"/>
          <p:nvPr/>
        </p:nvSpPr>
        <p:spPr>
          <a:xfrm>
            <a:off x="3991150" y="3723025"/>
            <a:ext cx="1368600" cy="8004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Proxima Nova"/>
                <a:ea typeface="Proxima Nova"/>
                <a:cs typeface="Proxima Nova"/>
                <a:sym typeface="Proxima Nova"/>
              </a:rPr>
              <a:t>Promotion pop-ups alert Cx to best available savings right away</a:t>
            </a:r>
            <a:endParaRPr sz="1000">
              <a:solidFill>
                <a:schemeClr val="lt1"/>
              </a:solidFill>
              <a:latin typeface="Proxima Nova"/>
              <a:ea typeface="Proxima Nova"/>
              <a:cs typeface="Proxima Nova"/>
              <a:sym typeface="Proxima Nova"/>
            </a:endParaRPr>
          </a:p>
        </p:txBody>
      </p:sp>
      <p:sp>
        <p:nvSpPr>
          <p:cNvPr id="314" name="Google Shape;314;p29"/>
          <p:cNvSpPr txBox="1"/>
          <p:nvPr/>
        </p:nvSpPr>
        <p:spPr>
          <a:xfrm>
            <a:off x="5828738" y="3723025"/>
            <a:ext cx="1368600" cy="6465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Proxima Nova"/>
                <a:ea typeface="Proxima Nova"/>
                <a:cs typeface="Proxima Nova"/>
                <a:sym typeface="Proxima Nova"/>
              </a:rPr>
              <a:t>Cx </a:t>
            </a:r>
            <a:r>
              <a:rPr lang="en" sz="1000">
                <a:solidFill>
                  <a:schemeClr val="lt1"/>
                </a:solidFill>
                <a:latin typeface="Proxima Nova"/>
                <a:ea typeface="Proxima Nova"/>
                <a:cs typeface="Proxima Nova"/>
                <a:sym typeface="Proxima Nova"/>
              </a:rPr>
              <a:t>easily access all promotions from the account page</a:t>
            </a:r>
            <a:endParaRPr sz="1000">
              <a:solidFill>
                <a:schemeClr val="lt1"/>
              </a:solidFill>
              <a:latin typeface="Proxima Nova"/>
              <a:ea typeface="Proxima Nova"/>
              <a:cs typeface="Proxima Nova"/>
              <a:sym typeface="Proxima Nova"/>
            </a:endParaRPr>
          </a:p>
        </p:txBody>
      </p:sp>
      <p:sp>
        <p:nvSpPr>
          <p:cNvPr id="315" name="Google Shape;315;p29"/>
          <p:cNvSpPr txBox="1"/>
          <p:nvPr/>
        </p:nvSpPr>
        <p:spPr>
          <a:xfrm>
            <a:off x="7524438" y="3723025"/>
            <a:ext cx="1368600" cy="6465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Proxima Nova"/>
                <a:ea typeface="Proxima Nova"/>
                <a:cs typeface="Proxima Nova"/>
                <a:sym typeface="Proxima Nova"/>
              </a:rPr>
              <a:t>Savings highlighted &amp; celebrated at checkout</a:t>
            </a:r>
            <a:endParaRPr sz="1000">
              <a:solidFill>
                <a:schemeClr val="lt1"/>
              </a:solidFill>
              <a:latin typeface="Proxima Nova"/>
              <a:ea typeface="Proxima Nova"/>
              <a:cs typeface="Proxima Nova"/>
              <a:sym typeface="Proxima Nova"/>
            </a:endParaRPr>
          </a:p>
        </p:txBody>
      </p:sp>
      <p:sp>
        <p:nvSpPr>
          <p:cNvPr id="316" name="Google Shape;316;p29"/>
          <p:cNvSpPr txBox="1"/>
          <p:nvPr/>
        </p:nvSpPr>
        <p:spPr>
          <a:xfrm>
            <a:off x="320900" y="1892550"/>
            <a:ext cx="30000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Proxima Nova"/>
                <a:ea typeface="Proxima Nova"/>
                <a:cs typeface="Proxima Nova"/>
                <a:sym typeface="Proxima Nova"/>
              </a:rPr>
              <a:t>UberEats makes it easy to find deals and to see them at checkout.  Cx typically turn to UberEats first when they are in a deal-seeking mindset because they are easy to find.</a:t>
            </a:r>
            <a:endParaRPr sz="1700">
              <a:solidFill>
                <a:schemeClr val="dk1"/>
              </a:solidFill>
              <a:latin typeface="Proxima Nova"/>
              <a:ea typeface="Proxima Nova"/>
              <a:cs typeface="Proxima Nova"/>
              <a:sym typeface="Proxima Nova"/>
            </a:endParaRPr>
          </a:p>
        </p:txBody>
      </p:sp>
      <p:sp>
        <p:nvSpPr>
          <p:cNvPr id="317" name="Google Shape;317;p29"/>
          <p:cNvSpPr txBox="1"/>
          <p:nvPr/>
        </p:nvSpPr>
        <p:spPr>
          <a:xfrm>
            <a:off x="105725" y="4739425"/>
            <a:ext cx="30000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6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600">
                <a:solidFill>
                  <a:schemeClr val="dk1"/>
                </a:solidFill>
                <a:latin typeface="Proxima Nova"/>
                <a:ea typeface="Proxima Nova"/>
                <a:cs typeface="Proxima Nova"/>
                <a:sym typeface="Proxima Nova"/>
              </a:rPr>
              <a:t>Source: Comparing Across Apps</a:t>
            </a:r>
            <a:endParaRPr sz="600">
              <a:solidFill>
                <a:schemeClr val="dk1"/>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0"/>
          <p:cNvSpPr/>
          <p:nvPr/>
        </p:nvSpPr>
        <p:spPr>
          <a:xfrm>
            <a:off x="3723425" y="25"/>
            <a:ext cx="54204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0"/>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4" name="Google Shape;324;p30"/>
          <p:cNvPicPr preferRelativeResize="0"/>
          <p:nvPr/>
        </p:nvPicPr>
        <p:blipFill>
          <a:blip r:embed="rId3">
            <a:alphaModFix/>
          </a:blip>
          <a:stretch>
            <a:fillRect/>
          </a:stretch>
        </p:blipFill>
        <p:spPr>
          <a:xfrm>
            <a:off x="6689325" y="1231714"/>
            <a:ext cx="2132075" cy="2680121"/>
          </a:xfrm>
          <a:prstGeom prst="rect">
            <a:avLst/>
          </a:prstGeom>
          <a:noFill/>
          <a:ln>
            <a:noFill/>
          </a:ln>
        </p:spPr>
      </p:pic>
      <p:sp>
        <p:nvSpPr>
          <p:cNvPr id="325" name="Google Shape;325;p30"/>
          <p:cNvSpPr txBox="1"/>
          <p:nvPr/>
        </p:nvSpPr>
        <p:spPr>
          <a:xfrm>
            <a:off x="320900" y="1419425"/>
            <a:ext cx="30000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Proxima Nova"/>
                <a:ea typeface="Proxima Nova"/>
                <a:cs typeface="Proxima Nova"/>
                <a:sym typeface="Proxima Nova"/>
              </a:rPr>
              <a:t>GrubHub is not typically first choice for comparison as it is viewed as very similar in terms of selection, app experience and savings from DoorDash.  Most Cx mentioned that they look at GrubHub because they have free access to GrubHub+ from Prime.</a:t>
            </a:r>
            <a:endParaRPr sz="1700">
              <a:solidFill>
                <a:schemeClr val="dk1"/>
              </a:solidFill>
              <a:latin typeface="Proxima Nova"/>
              <a:ea typeface="Proxima Nova"/>
              <a:cs typeface="Proxima Nova"/>
              <a:sym typeface="Proxima Nova"/>
            </a:endParaRPr>
          </a:p>
        </p:txBody>
      </p:sp>
      <p:sp>
        <p:nvSpPr>
          <p:cNvPr id="326" name="Google Shape;326;p30"/>
          <p:cNvSpPr txBox="1"/>
          <p:nvPr/>
        </p:nvSpPr>
        <p:spPr>
          <a:xfrm>
            <a:off x="362900" y="265450"/>
            <a:ext cx="31848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roxima Nova"/>
                <a:ea typeface="Proxima Nova"/>
                <a:cs typeface="Proxima Nova"/>
                <a:sym typeface="Proxima Nova"/>
              </a:rPr>
              <a:t>Why do Cx choose GrubHub?  </a:t>
            </a:r>
            <a:endParaRPr b="1"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700">
              <a:solidFill>
                <a:schemeClr val="dk1"/>
              </a:solidFill>
              <a:latin typeface="Proxima Nova"/>
              <a:ea typeface="Proxima Nova"/>
              <a:cs typeface="Proxima Nova"/>
              <a:sym typeface="Proxima Nova"/>
            </a:endParaRPr>
          </a:p>
        </p:txBody>
      </p:sp>
      <p:pic>
        <p:nvPicPr>
          <p:cNvPr id="327" name="Google Shape;327;p30"/>
          <p:cNvPicPr preferRelativeResize="0"/>
          <p:nvPr/>
        </p:nvPicPr>
        <p:blipFill>
          <a:blip r:embed="rId4">
            <a:alphaModFix/>
          </a:blip>
          <a:stretch>
            <a:fillRect/>
          </a:stretch>
        </p:blipFill>
        <p:spPr>
          <a:xfrm>
            <a:off x="4015325" y="1273800"/>
            <a:ext cx="1200600" cy="2595901"/>
          </a:xfrm>
          <a:prstGeom prst="rect">
            <a:avLst/>
          </a:prstGeom>
          <a:noFill/>
          <a:ln>
            <a:noFill/>
          </a:ln>
        </p:spPr>
      </p:pic>
      <p:pic>
        <p:nvPicPr>
          <p:cNvPr id="328" name="Google Shape;328;p30"/>
          <p:cNvPicPr preferRelativeResize="0"/>
          <p:nvPr/>
        </p:nvPicPr>
        <p:blipFill>
          <a:blip r:embed="rId5">
            <a:alphaModFix/>
          </a:blip>
          <a:stretch>
            <a:fillRect/>
          </a:stretch>
        </p:blipFill>
        <p:spPr>
          <a:xfrm>
            <a:off x="5292124" y="1273800"/>
            <a:ext cx="1200600" cy="2595937"/>
          </a:xfrm>
          <a:prstGeom prst="rect">
            <a:avLst/>
          </a:prstGeom>
          <a:noFill/>
          <a:ln>
            <a:noFill/>
          </a:ln>
        </p:spPr>
      </p:pic>
      <p:sp>
        <p:nvSpPr>
          <p:cNvPr id="329" name="Google Shape;329;p30"/>
          <p:cNvSpPr txBox="1"/>
          <p:nvPr/>
        </p:nvSpPr>
        <p:spPr>
          <a:xfrm>
            <a:off x="3910925" y="4025025"/>
            <a:ext cx="2524800" cy="4926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Proxima Nova"/>
                <a:ea typeface="Proxima Nova"/>
                <a:cs typeface="Proxima Nova"/>
                <a:sym typeface="Proxima Nova"/>
              </a:rPr>
              <a:t>Cx need to use an offers filter or scroll on the homepage to access deals</a:t>
            </a:r>
            <a:endParaRPr sz="1000">
              <a:solidFill>
                <a:schemeClr val="lt1"/>
              </a:solidFill>
              <a:latin typeface="Proxima Nova"/>
              <a:ea typeface="Proxima Nova"/>
              <a:cs typeface="Proxima Nova"/>
              <a:sym typeface="Proxima Nova"/>
            </a:endParaRPr>
          </a:p>
        </p:txBody>
      </p:sp>
      <p:sp>
        <p:nvSpPr>
          <p:cNvPr id="330" name="Google Shape;330;p30"/>
          <p:cNvSpPr txBox="1"/>
          <p:nvPr/>
        </p:nvSpPr>
        <p:spPr>
          <a:xfrm>
            <a:off x="6758256" y="4025025"/>
            <a:ext cx="1974300" cy="4926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Proxima Nova"/>
                <a:ea typeface="Proxima Nova"/>
                <a:cs typeface="Proxima Nova"/>
                <a:sym typeface="Proxima Nova"/>
              </a:rPr>
              <a:t>Cx provided with another free year of GrubHub+ via Prime</a:t>
            </a:r>
            <a:endParaRPr sz="1000">
              <a:solidFill>
                <a:schemeClr val="lt1"/>
              </a:solidFill>
              <a:latin typeface="Proxima Nova"/>
              <a:ea typeface="Proxima Nova"/>
              <a:cs typeface="Proxima Nova"/>
              <a:sym typeface="Proxima Nova"/>
            </a:endParaRPr>
          </a:p>
        </p:txBody>
      </p:sp>
      <p:sp>
        <p:nvSpPr>
          <p:cNvPr id="331" name="Google Shape;331;p30"/>
          <p:cNvSpPr txBox="1"/>
          <p:nvPr/>
        </p:nvSpPr>
        <p:spPr>
          <a:xfrm>
            <a:off x="105725" y="4739425"/>
            <a:ext cx="30000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6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600">
                <a:solidFill>
                  <a:schemeClr val="dk1"/>
                </a:solidFill>
                <a:latin typeface="Proxima Nova"/>
                <a:ea typeface="Proxima Nova"/>
                <a:cs typeface="Proxima Nova"/>
                <a:sym typeface="Proxima Nova"/>
              </a:rPr>
              <a:t>Source: Comparing Across Apps</a:t>
            </a:r>
            <a:endParaRPr sz="600">
              <a:solidFill>
                <a:schemeClr val="dk1"/>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1"/>
          <p:cNvSpPr/>
          <p:nvPr/>
        </p:nvSpPr>
        <p:spPr>
          <a:xfrm>
            <a:off x="3723425" y="25"/>
            <a:ext cx="54204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1"/>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8" name="Google Shape;338;p31"/>
          <p:cNvSpPr txBox="1"/>
          <p:nvPr/>
        </p:nvSpPr>
        <p:spPr>
          <a:xfrm>
            <a:off x="362900" y="265450"/>
            <a:ext cx="29799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roxima Nova"/>
                <a:ea typeface="Proxima Nova"/>
                <a:cs typeface="Proxima Nova"/>
                <a:sym typeface="Proxima Nova"/>
              </a:rPr>
              <a:t>Why do Cx choose DoorDash?</a:t>
            </a:r>
            <a:endParaRPr b="1" sz="2400">
              <a:solidFill>
                <a:schemeClr val="dk1"/>
              </a:solidFill>
              <a:latin typeface="Proxima Nova"/>
              <a:ea typeface="Proxima Nova"/>
              <a:cs typeface="Proxima Nova"/>
              <a:sym typeface="Proxima Nova"/>
            </a:endParaRPr>
          </a:p>
        </p:txBody>
      </p:sp>
      <p:sp>
        <p:nvSpPr>
          <p:cNvPr id="339" name="Google Shape;339;p31"/>
          <p:cNvSpPr txBox="1"/>
          <p:nvPr/>
        </p:nvSpPr>
        <p:spPr>
          <a:xfrm>
            <a:off x="320900" y="1419425"/>
            <a:ext cx="33408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Proxima Nova"/>
                <a:ea typeface="Proxima Nova"/>
                <a:cs typeface="Proxima Nova"/>
                <a:sym typeface="Proxima Nova"/>
              </a:rPr>
              <a:t>DoorDash is most often selected because of selection, offers and discounts available on delivery fees (through DashPass or other promotions).  Some Cx stated that they have a better experience with Dashers than drivers on other apps as well.</a:t>
            </a:r>
            <a:endParaRPr sz="1700">
              <a:solidFill>
                <a:schemeClr val="dk1"/>
              </a:solidFill>
              <a:latin typeface="Proxima Nova"/>
              <a:ea typeface="Proxima Nova"/>
              <a:cs typeface="Proxima Nova"/>
              <a:sym typeface="Proxima Nova"/>
            </a:endParaRPr>
          </a:p>
        </p:txBody>
      </p:sp>
      <p:pic>
        <p:nvPicPr>
          <p:cNvPr id="340" name="Google Shape;340;p31"/>
          <p:cNvPicPr preferRelativeResize="0"/>
          <p:nvPr/>
        </p:nvPicPr>
        <p:blipFill>
          <a:blip r:embed="rId3">
            <a:alphaModFix/>
          </a:blip>
          <a:stretch>
            <a:fillRect/>
          </a:stretch>
        </p:blipFill>
        <p:spPr>
          <a:xfrm>
            <a:off x="4561600" y="715800"/>
            <a:ext cx="1575788" cy="3407099"/>
          </a:xfrm>
          <a:prstGeom prst="rect">
            <a:avLst/>
          </a:prstGeom>
          <a:noFill/>
          <a:ln>
            <a:noFill/>
          </a:ln>
        </p:spPr>
      </p:pic>
      <p:pic>
        <p:nvPicPr>
          <p:cNvPr id="341" name="Google Shape;341;p31"/>
          <p:cNvPicPr preferRelativeResize="0"/>
          <p:nvPr/>
        </p:nvPicPr>
        <p:blipFill>
          <a:blip r:embed="rId4">
            <a:alphaModFix/>
          </a:blip>
          <a:stretch>
            <a:fillRect/>
          </a:stretch>
        </p:blipFill>
        <p:spPr>
          <a:xfrm>
            <a:off x="6660100" y="773625"/>
            <a:ext cx="1522300" cy="3291449"/>
          </a:xfrm>
          <a:prstGeom prst="rect">
            <a:avLst/>
          </a:prstGeom>
          <a:noFill/>
          <a:ln>
            <a:noFill/>
          </a:ln>
        </p:spPr>
      </p:pic>
      <p:sp>
        <p:nvSpPr>
          <p:cNvPr id="342" name="Google Shape;342;p31"/>
          <p:cNvSpPr txBox="1"/>
          <p:nvPr/>
        </p:nvSpPr>
        <p:spPr>
          <a:xfrm>
            <a:off x="4486925" y="4191475"/>
            <a:ext cx="4204500" cy="6465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Proxima Nova"/>
                <a:ea typeface="Proxima Nova"/>
                <a:cs typeface="Proxima Nova"/>
                <a:sym typeface="Proxima Nova"/>
              </a:rPr>
              <a:t>Cx need to use an offers filter or scroll on the homepage to access deals and are not always aware of these options.  Some Cx have to scroll to their last carousel to see “offers for you”</a:t>
            </a:r>
            <a:endParaRPr sz="1000">
              <a:solidFill>
                <a:schemeClr val="lt1"/>
              </a:solidFill>
              <a:latin typeface="Proxima Nova"/>
              <a:ea typeface="Proxima Nova"/>
              <a:cs typeface="Proxima Nova"/>
              <a:sym typeface="Proxima Nova"/>
            </a:endParaRPr>
          </a:p>
        </p:txBody>
      </p:sp>
      <p:sp>
        <p:nvSpPr>
          <p:cNvPr id="343" name="Google Shape;343;p31"/>
          <p:cNvSpPr txBox="1"/>
          <p:nvPr/>
        </p:nvSpPr>
        <p:spPr>
          <a:xfrm>
            <a:off x="105725" y="4739425"/>
            <a:ext cx="30000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6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600">
                <a:solidFill>
                  <a:schemeClr val="dk1"/>
                </a:solidFill>
                <a:latin typeface="Proxima Nova"/>
                <a:ea typeface="Proxima Nova"/>
                <a:cs typeface="Proxima Nova"/>
                <a:sym typeface="Proxima Nova"/>
              </a:rPr>
              <a:t>Source: Comparing Across Apps</a:t>
            </a:r>
            <a:endParaRPr sz="600">
              <a:solidFill>
                <a:schemeClr val="dk1"/>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2"/>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9" name="Google Shape;349;p32" title="Reel__1.mp4">
            <a:hlinkClick r:id="rId3"/>
          </p:cNvPr>
          <p:cNvPicPr preferRelativeResize="0"/>
          <p:nvPr/>
        </p:nvPicPr>
        <p:blipFill>
          <a:blip r:embed="rId4">
            <a:alphaModFix/>
          </a:blip>
          <a:stretch>
            <a:fillRect/>
          </a:stretch>
        </p:blipFill>
        <p:spPr>
          <a:xfrm>
            <a:off x="2217275" y="1422425"/>
            <a:ext cx="4321067" cy="3240800"/>
          </a:xfrm>
          <a:prstGeom prst="rect">
            <a:avLst/>
          </a:prstGeom>
          <a:noFill/>
          <a:ln>
            <a:noFill/>
          </a:ln>
        </p:spPr>
      </p:pic>
      <p:sp>
        <p:nvSpPr>
          <p:cNvPr id="350" name="Google Shape;350;p32"/>
          <p:cNvSpPr txBox="1"/>
          <p:nvPr/>
        </p:nvSpPr>
        <p:spPr>
          <a:xfrm>
            <a:off x="230775" y="95575"/>
            <a:ext cx="78006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Proxima Nova"/>
                <a:ea typeface="Proxima Nova"/>
                <a:cs typeface="Proxima Nova"/>
                <a:sym typeface="Proxima Nova"/>
              </a:rPr>
              <a:t>What is DoorDash missing?</a:t>
            </a:r>
            <a:endParaRPr b="1" sz="25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500">
                <a:solidFill>
                  <a:schemeClr val="dk1"/>
                </a:solidFill>
                <a:latin typeface="Proxima Nova"/>
                <a:ea typeface="Proxima Nova"/>
                <a:cs typeface="Proxima Nova"/>
                <a:sym typeface="Proxima Nova"/>
              </a:rPr>
              <a:t>DoorDash loses most frequently because of the difficult finding, applying and seeing savings.</a:t>
            </a:r>
            <a:endParaRPr b="1" sz="1500">
              <a:solidFill>
                <a:schemeClr val="dk1"/>
              </a:solidFill>
              <a:latin typeface="Proxima Nova"/>
              <a:ea typeface="Proxima Nova"/>
              <a:cs typeface="Proxima Nova"/>
              <a:sym typeface="Proxima Nova"/>
            </a:endParaRPr>
          </a:p>
        </p:txBody>
      </p:sp>
      <p:sp>
        <p:nvSpPr>
          <p:cNvPr id="351" name="Google Shape;351;p32"/>
          <p:cNvSpPr txBox="1"/>
          <p:nvPr/>
        </p:nvSpPr>
        <p:spPr>
          <a:xfrm>
            <a:off x="105725" y="4739425"/>
            <a:ext cx="30000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6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600">
                <a:solidFill>
                  <a:schemeClr val="dk1"/>
                </a:solidFill>
                <a:latin typeface="Proxima Nova"/>
                <a:ea typeface="Proxima Nova"/>
                <a:cs typeface="Proxima Nova"/>
                <a:sym typeface="Proxima Nova"/>
              </a:rPr>
              <a:t>Source: Comparing Across Apps</a:t>
            </a:r>
            <a:endParaRPr sz="600">
              <a:solidFill>
                <a:schemeClr val="dk1"/>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5"/>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 name="Google Shape;59;p15"/>
          <p:cNvSpPr txBox="1"/>
          <p:nvPr/>
        </p:nvSpPr>
        <p:spPr>
          <a:xfrm>
            <a:off x="362900" y="265450"/>
            <a:ext cx="49023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roxima Nova"/>
                <a:ea typeface="Proxima Nova"/>
                <a:cs typeface="Proxima Nova"/>
                <a:sym typeface="Proxima Nova"/>
              </a:rPr>
              <a:t>Research Objectives</a:t>
            </a:r>
            <a:endParaRPr b="1" sz="2400">
              <a:solidFill>
                <a:schemeClr val="dk1"/>
              </a:solidFill>
              <a:latin typeface="Proxima Nova"/>
              <a:ea typeface="Proxima Nova"/>
              <a:cs typeface="Proxima Nova"/>
              <a:sym typeface="Proxima Nova"/>
            </a:endParaRPr>
          </a:p>
        </p:txBody>
      </p:sp>
      <p:sp>
        <p:nvSpPr>
          <p:cNvPr id="60" name="Google Shape;60;p15"/>
          <p:cNvSpPr txBox="1"/>
          <p:nvPr/>
        </p:nvSpPr>
        <p:spPr>
          <a:xfrm>
            <a:off x="476150" y="1077275"/>
            <a:ext cx="7803900" cy="239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Proxima Nova"/>
                <a:ea typeface="Proxima Nova"/>
                <a:cs typeface="Proxima Nova"/>
                <a:sym typeface="Proxima Nova"/>
              </a:rPr>
              <a:t>We know that </a:t>
            </a:r>
            <a:r>
              <a:rPr b="1" lang="en">
                <a:solidFill>
                  <a:schemeClr val="dk1"/>
                </a:solidFill>
                <a:latin typeface="Proxima Nova"/>
                <a:ea typeface="Proxima Nova"/>
                <a:cs typeface="Proxima Nova"/>
                <a:sym typeface="Proxima Nova"/>
              </a:rPr>
              <a:t>a subset of Cx are value seekers who compare cost across multiple apps before placing an order</a:t>
            </a:r>
            <a:r>
              <a:rPr lang="en">
                <a:solidFill>
                  <a:schemeClr val="dk1"/>
                </a:solidFill>
                <a:latin typeface="Proxima Nova"/>
                <a:ea typeface="Proxima Nova"/>
                <a:cs typeface="Proxima Nova"/>
                <a:sym typeface="Proxima Nova"/>
              </a:rPr>
              <a:t>.  This research is targeted to understand:</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b="1" lang="en">
                <a:solidFill>
                  <a:srgbClr val="E23208"/>
                </a:solidFill>
                <a:latin typeface="Proxima Nova"/>
                <a:ea typeface="Proxima Nova"/>
                <a:cs typeface="Proxima Nova"/>
                <a:sym typeface="Proxima Nova"/>
              </a:rPr>
              <a:t>Where</a:t>
            </a:r>
            <a:r>
              <a:rPr b="1" lang="en">
                <a:solidFill>
                  <a:schemeClr val="dk1"/>
                </a:solidFill>
                <a:latin typeface="Proxima Nova"/>
                <a:ea typeface="Proxima Nova"/>
                <a:cs typeface="Proxima Nova"/>
                <a:sym typeface="Proxima Nova"/>
              </a:rPr>
              <a:t> </a:t>
            </a:r>
            <a:r>
              <a:rPr lang="en">
                <a:solidFill>
                  <a:schemeClr val="dk1"/>
                </a:solidFill>
                <a:latin typeface="Proxima Nova"/>
                <a:ea typeface="Proxima Nova"/>
                <a:cs typeface="Proxima Nova"/>
                <a:sym typeface="Proxima Nova"/>
              </a:rPr>
              <a:t>do Cx go on each app to look for deals and discounts when ordering?  What pathways do they take to compare across apps?</a:t>
            </a:r>
            <a:endParaRPr>
              <a:solidFill>
                <a:schemeClr val="dk1"/>
              </a:solidFill>
              <a:latin typeface="Proxima Nova"/>
              <a:ea typeface="Proxima Nova"/>
              <a:cs typeface="Proxima Nova"/>
              <a:sym typeface="Proxima Nova"/>
            </a:endParaRPr>
          </a:p>
          <a:p>
            <a:pPr indent="-317500" lvl="0" marL="457200" rtl="0" algn="l">
              <a:lnSpc>
                <a:spcPct val="115000"/>
              </a:lnSpc>
              <a:spcBef>
                <a:spcPts val="1000"/>
              </a:spcBef>
              <a:spcAft>
                <a:spcPts val="0"/>
              </a:spcAft>
              <a:buClr>
                <a:schemeClr val="dk1"/>
              </a:buClr>
              <a:buSzPts val="1400"/>
              <a:buFont typeface="Proxima Nova"/>
              <a:buChar char="●"/>
            </a:pPr>
            <a:r>
              <a:rPr b="1" lang="en">
                <a:solidFill>
                  <a:srgbClr val="E23208"/>
                </a:solidFill>
                <a:latin typeface="Proxima Nova"/>
                <a:ea typeface="Proxima Nova"/>
                <a:cs typeface="Proxima Nova"/>
                <a:sym typeface="Proxima Nova"/>
              </a:rPr>
              <a:t>What</a:t>
            </a:r>
            <a:r>
              <a:rPr lang="en">
                <a:solidFill>
                  <a:schemeClr val="dk1"/>
                </a:solidFill>
                <a:latin typeface="Proxima Nova"/>
                <a:ea typeface="Proxima Nova"/>
                <a:cs typeface="Proxima Nova"/>
                <a:sym typeface="Proxima Nova"/>
              </a:rPr>
              <a:t> cost factors are compared and what weight do they hold (e.g. item price, delivery fees, service fees, recommended tips)?</a:t>
            </a:r>
            <a:endParaRPr>
              <a:solidFill>
                <a:schemeClr val="dk1"/>
              </a:solidFill>
              <a:latin typeface="Proxima Nova"/>
              <a:ea typeface="Proxima Nova"/>
              <a:cs typeface="Proxima Nova"/>
              <a:sym typeface="Proxima Nova"/>
            </a:endParaRPr>
          </a:p>
          <a:p>
            <a:pPr indent="-317500" lvl="0" marL="457200" rtl="0" algn="l">
              <a:lnSpc>
                <a:spcPct val="115000"/>
              </a:lnSpc>
              <a:spcBef>
                <a:spcPts val="1000"/>
              </a:spcBef>
              <a:spcAft>
                <a:spcPts val="1000"/>
              </a:spcAft>
              <a:buClr>
                <a:schemeClr val="dk1"/>
              </a:buClr>
              <a:buSzPts val="1400"/>
              <a:buFont typeface="Proxima Nova"/>
              <a:buChar char="●"/>
            </a:pPr>
            <a:r>
              <a:rPr b="1" lang="en">
                <a:solidFill>
                  <a:srgbClr val="E23208"/>
                </a:solidFill>
                <a:latin typeface="Proxima Nova"/>
                <a:ea typeface="Proxima Nova"/>
                <a:cs typeface="Proxima Nova"/>
                <a:sym typeface="Proxima Nova"/>
              </a:rPr>
              <a:t>How</a:t>
            </a:r>
            <a:r>
              <a:rPr lang="en">
                <a:solidFill>
                  <a:srgbClr val="E23208"/>
                </a:solidFill>
                <a:latin typeface="Proxima Nova"/>
                <a:ea typeface="Proxima Nova"/>
                <a:cs typeface="Proxima Nova"/>
                <a:sym typeface="Proxima Nova"/>
              </a:rPr>
              <a:t> </a:t>
            </a:r>
            <a:r>
              <a:rPr lang="en">
                <a:solidFill>
                  <a:schemeClr val="dk1"/>
                </a:solidFill>
                <a:latin typeface="Proxima Nova"/>
                <a:ea typeface="Proxima Nova"/>
                <a:cs typeface="Proxima Nova"/>
                <a:sym typeface="Proxima Nova"/>
              </a:rPr>
              <a:t>do Cx make a final decision?  What factors have the greatest weight?</a:t>
            </a:r>
            <a:endParaRPr>
              <a:solidFill>
                <a:schemeClr val="dk1"/>
              </a:solidFill>
              <a:latin typeface="Proxima Nova"/>
              <a:ea typeface="Proxima Nova"/>
              <a:cs typeface="Proxima Nova"/>
              <a:sym typeface="Proxima Nova"/>
            </a:endParaRPr>
          </a:p>
        </p:txBody>
      </p:sp>
      <p:pic>
        <p:nvPicPr>
          <p:cNvPr id="61" name="Google Shape;61;p15"/>
          <p:cNvPicPr preferRelativeResize="0"/>
          <p:nvPr/>
        </p:nvPicPr>
        <p:blipFill>
          <a:blip r:embed="rId3">
            <a:alphaModFix/>
          </a:blip>
          <a:stretch>
            <a:fillRect/>
          </a:stretch>
        </p:blipFill>
        <p:spPr>
          <a:xfrm>
            <a:off x="6525975" y="3664000"/>
            <a:ext cx="1157451" cy="11574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3"/>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7" name="Google Shape;357;p33"/>
          <p:cNvSpPr txBox="1"/>
          <p:nvPr/>
        </p:nvSpPr>
        <p:spPr>
          <a:xfrm>
            <a:off x="556825" y="981500"/>
            <a:ext cx="7068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chemeClr val="lt1"/>
                </a:solidFill>
                <a:latin typeface="Proxima Nova"/>
                <a:ea typeface="Proxima Nova"/>
                <a:cs typeface="Proxima Nova"/>
                <a:sym typeface="Proxima Nova"/>
              </a:rPr>
              <a:t>What can we do?</a:t>
            </a:r>
            <a:endParaRPr b="1" sz="4800">
              <a:solidFill>
                <a:schemeClr val="lt1"/>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4"/>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3" name="Google Shape;363;p34"/>
          <p:cNvSpPr txBox="1"/>
          <p:nvPr/>
        </p:nvSpPr>
        <p:spPr>
          <a:xfrm>
            <a:off x="230775" y="95575"/>
            <a:ext cx="78006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Proxima Nova"/>
                <a:ea typeface="Proxima Nova"/>
                <a:cs typeface="Proxima Nova"/>
                <a:sym typeface="Proxima Nova"/>
              </a:rPr>
              <a:t>Recommended explorations </a:t>
            </a:r>
            <a:endParaRPr b="1" sz="1500">
              <a:solidFill>
                <a:schemeClr val="dk1"/>
              </a:solidFill>
              <a:latin typeface="Proxima Nova"/>
              <a:ea typeface="Proxima Nova"/>
              <a:cs typeface="Proxima Nova"/>
              <a:sym typeface="Proxima Nova"/>
            </a:endParaRPr>
          </a:p>
        </p:txBody>
      </p:sp>
      <p:sp>
        <p:nvSpPr>
          <p:cNvPr id="364" name="Google Shape;364;p34"/>
          <p:cNvSpPr txBox="1"/>
          <p:nvPr/>
        </p:nvSpPr>
        <p:spPr>
          <a:xfrm>
            <a:off x="273975" y="700325"/>
            <a:ext cx="6282900" cy="4024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Create a clear pathway for ways to save</a:t>
            </a:r>
            <a:endParaRPr>
              <a:solidFill>
                <a:schemeClr val="dk1"/>
              </a:solidFill>
              <a:latin typeface="Proxima Nova"/>
              <a:ea typeface="Proxima Nova"/>
              <a:cs typeface="Proxima Nova"/>
              <a:sym typeface="Proxima Nova"/>
            </a:endParaRPr>
          </a:p>
          <a:p>
            <a:pPr indent="-298450" lvl="1" marL="914400" rtl="0" algn="l">
              <a:lnSpc>
                <a:spcPct val="115000"/>
              </a:lnSpc>
              <a:spcBef>
                <a:spcPts val="100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Experiment with different entry points to ensure we have the best approach for occasional Cx</a:t>
            </a:r>
            <a:endParaRPr>
              <a:solidFill>
                <a:schemeClr val="dk1"/>
              </a:solidFill>
              <a:latin typeface="Proxima Nova"/>
              <a:ea typeface="Proxima Nova"/>
              <a:cs typeface="Proxima Nova"/>
              <a:sym typeface="Proxima Nova"/>
            </a:endParaRPr>
          </a:p>
          <a:p>
            <a:pPr indent="-298450" lvl="0" marL="457200" rtl="0" algn="l">
              <a:lnSpc>
                <a:spcPct val="115000"/>
              </a:lnSpc>
              <a:spcBef>
                <a:spcPts val="100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Curate selection of high quality Mx that have stackable offers for early engagement opportunities</a:t>
            </a:r>
            <a:endParaRPr>
              <a:solidFill>
                <a:schemeClr val="dk1"/>
              </a:solidFill>
              <a:latin typeface="Proxima Nova"/>
              <a:ea typeface="Proxima Nova"/>
              <a:cs typeface="Proxima Nova"/>
              <a:sym typeface="Proxima Nova"/>
            </a:endParaRPr>
          </a:p>
          <a:p>
            <a:pPr indent="-298450" lvl="0" marL="457200" rtl="0" algn="l">
              <a:lnSpc>
                <a:spcPct val="115000"/>
              </a:lnSpc>
              <a:spcBef>
                <a:spcPts val="100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Use push notifications to alert Cx to available promos &amp; ToDP beforehand</a:t>
            </a:r>
            <a:endParaRPr>
              <a:solidFill>
                <a:schemeClr val="dk1"/>
              </a:solidFill>
              <a:latin typeface="Proxima Nova"/>
              <a:ea typeface="Proxima Nova"/>
              <a:cs typeface="Proxima Nova"/>
              <a:sym typeface="Proxima Nova"/>
            </a:endParaRPr>
          </a:p>
          <a:p>
            <a:pPr indent="-298450" lvl="0" marL="457200" rtl="0" algn="l">
              <a:lnSpc>
                <a:spcPct val="115000"/>
              </a:lnSpc>
              <a:spcBef>
                <a:spcPts val="100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Explore pop up notifications for ToDP for first few visits to app</a:t>
            </a:r>
            <a:endParaRPr>
              <a:solidFill>
                <a:schemeClr val="dk1"/>
              </a:solidFill>
              <a:latin typeface="Proxima Nova"/>
              <a:ea typeface="Proxima Nova"/>
              <a:cs typeface="Proxima Nova"/>
              <a:sym typeface="Proxima Nova"/>
            </a:endParaRPr>
          </a:p>
          <a:p>
            <a:pPr indent="-298450" lvl="0" marL="457200" rtl="0" algn="l">
              <a:lnSpc>
                <a:spcPct val="115000"/>
              </a:lnSpc>
              <a:spcBef>
                <a:spcPts val="100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Explore higher value savings opportunities with Mx like BOGO</a:t>
            </a:r>
            <a:endParaRPr>
              <a:solidFill>
                <a:schemeClr val="dk1"/>
              </a:solidFill>
              <a:latin typeface="Proxima Nova"/>
              <a:ea typeface="Proxima Nova"/>
              <a:cs typeface="Proxima Nova"/>
              <a:sym typeface="Proxima Nova"/>
            </a:endParaRPr>
          </a:p>
          <a:p>
            <a:pPr indent="-298450" lvl="0" marL="457200" rtl="0" algn="l">
              <a:lnSpc>
                <a:spcPct val="115000"/>
              </a:lnSpc>
              <a:spcBef>
                <a:spcPts val="100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Explore higher minimum/higher savings opportunities for Cx who typically place multiple meal orders</a:t>
            </a:r>
            <a:endParaRPr>
              <a:solidFill>
                <a:schemeClr val="dk1"/>
              </a:solidFill>
              <a:latin typeface="Proxima Nova"/>
              <a:ea typeface="Proxima Nova"/>
              <a:cs typeface="Proxima Nova"/>
              <a:sym typeface="Proxima Nova"/>
            </a:endParaRPr>
          </a:p>
          <a:p>
            <a:pPr indent="-298450" lvl="0" marL="457200" rtl="0" algn="l">
              <a:lnSpc>
                <a:spcPct val="115000"/>
              </a:lnSpc>
              <a:spcBef>
                <a:spcPts val="1000"/>
              </a:spcBef>
              <a:spcAft>
                <a:spcPts val="1000"/>
              </a:spcAft>
              <a:buClr>
                <a:schemeClr val="dk1"/>
              </a:buClr>
              <a:buSzPts val="1100"/>
              <a:buFont typeface="Proxima Nova"/>
              <a:buChar char="●"/>
            </a:pPr>
            <a:r>
              <a:rPr lang="en">
                <a:solidFill>
                  <a:schemeClr val="dk1"/>
                </a:solidFill>
                <a:latin typeface="Proxima Nova"/>
                <a:ea typeface="Proxima Nova"/>
                <a:cs typeface="Proxima Nova"/>
                <a:sym typeface="Proxima Nova"/>
              </a:rPr>
              <a:t>Celebrate and reinforce savings at checkout </a:t>
            </a:r>
            <a:endParaRPr>
              <a:solidFill>
                <a:schemeClr val="dk1"/>
              </a:solidFill>
              <a:latin typeface="Proxima Nova"/>
              <a:ea typeface="Proxima Nova"/>
              <a:cs typeface="Proxima Nova"/>
              <a:sym typeface="Proxima Nova"/>
            </a:endParaRPr>
          </a:p>
        </p:txBody>
      </p:sp>
      <p:sp>
        <p:nvSpPr>
          <p:cNvPr id="365" name="Google Shape;365;p34"/>
          <p:cNvSpPr txBox="1"/>
          <p:nvPr/>
        </p:nvSpPr>
        <p:spPr>
          <a:xfrm>
            <a:off x="105725" y="4739425"/>
            <a:ext cx="30000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6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600">
                <a:solidFill>
                  <a:schemeClr val="dk1"/>
                </a:solidFill>
                <a:latin typeface="Proxima Nova"/>
                <a:ea typeface="Proxima Nova"/>
                <a:cs typeface="Proxima Nova"/>
                <a:sym typeface="Proxima Nova"/>
              </a:rPr>
              <a:t>Source: Comparing Across Apps</a:t>
            </a:r>
            <a:endParaRPr sz="600">
              <a:solidFill>
                <a:schemeClr val="dk1"/>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5"/>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1" name="Google Shape;371;p35"/>
          <p:cNvSpPr txBox="1"/>
          <p:nvPr/>
        </p:nvSpPr>
        <p:spPr>
          <a:xfrm>
            <a:off x="556825" y="981500"/>
            <a:ext cx="7068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chemeClr val="lt1"/>
                </a:solidFill>
                <a:latin typeface="Proxima Nova"/>
                <a:ea typeface="Proxima Nova"/>
                <a:cs typeface="Proxima Nova"/>
                <a:sym typeface="Proxima Nova"/>
              </a:rPr>
              <a:t>Questions?</a:t>
            </a:r>
            <a:endParaRPr b="1" sz="4800">
              <a:solidFill>
                <a:schemeClr val="lt1"/>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 name="Shape 65"/>
        <p:cNvGrpSpPr/>
        <p:nvPr/>
      </p:nvGrpSpPr>
      <p:grpSpPr>
        <a:xfrm>
          <a:off x="0" y="0"/>
          <a:ext cx="0" cy="0"/>
          <a:chOff x="0" y="0"/>
          <a:chExt cx="0" cy="0"/>
        </a:xfrm>
      </p:grpSpPr>
      <p:sp>
        <p:nvSpPr>
          <p:cNvPr id="66" name="Google Shape;66;p16"/>
          <p:cNvSpPr/>
          <p:nvPr/>
        </p:nvSpPr>
        <p:spPr>
          <a:xfrm>
            <a:off x="5851200" y="0"/>
            <a:ext cx="326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6"/>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8" name="Google Shape;68;p16"/>
          <p:cNvPicPr preferRelativeResize="0"/>
          <p:nvPr/>
        </p:nvPicPr>
        <p:blipFill>
          <a:blip r:embed="rId3">
            <a:alphaModFix/>
          </a:blip>
          <a:stretch>
            <a:fillRect/>
          </a:stretch>
        </p:blipFill>
        <p:spPr>
          <a:xfrm>
            <a:off x="8197738" y="269687"/>
            <a:ext cx="297201" cy="168825"/>
          </a:xfrm>
          <a:prstGeom prst="rect">
            <a:avLst/>
          </a:prstGeom>
          <a:noFill/>
          <a:ln>
            <a:noFill/>
          </a:ln>
        </p:spPr>
      </p:pic>
      <p:sp>
        <p:nvSpPr>
          <p:cNvPr id="69" name="Google Shape;69;p16"/>
          <p:cNvSpPr txBox="1"/>
          <p:nvPr/>
        </p:nvSpPr>
        <p:spPr>
          <a:xfrm>
            <a:off x="6617725" y="938725"/>
            <a:ext cx="2528700" cy="211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00">
                <a:solidFill>
                  <a:srgbClr val="E23208"/>
                </a:solidFill>
                <a:latin typeface="Proxima Nova"/>
                <a:ea typeface="Proxima Nova"/>
                <a:cs typeface="Proxima Nova"/>
                <a:sym typeface="Proxima Nova"/>
              </a:rPr>
              <a:t>RESEARCH PARTICIPANTS</a:t>
            </a:r>
            <a:endParaRPr b="1" sz="1000">
              <a:solidFill>
                <a:srgbClr val="E23208"/>
              </a:solidFill>
              <a:latin typeface="Proxima Nova"/>
              <a:ea typeface="Proxima Nova"/>
              <a:cs typeface="Proxima Nova"/>
              <a:sym typeface="Proxima Nova"/>
            </a:endParaRPr>
          </a:p>
          <a:p>
            <a:pPr indent="0" lvl="0" marL="0" rtl="0" algn="l">
              <a:lnSpc>
                <a:spcPct val="115000"/>
              </a:lnSpc>
              <a:spcBef>
                <a:spcPts val="800"/>
              </a:spcBef>
              <a:spcAft>
                <a:spcPts val="0"/>
              </a:spcAft>
              <a:buClr>
                <a:schemeClr val="dk1"/>
              </a:buClr>
              <a:buSzPts val="1100"/>
              <a:buFont typeface="Arial"/>
              <a:buNone/>
            </a:pPr>
            <a:r>
              <a:t/>
            </a:r>
            <a:endParaRPr b="1" sz="1000">
              <a:solidFill>
                <a:srgbClr val="E23208"/>
              </a:solidFill>
              <a:latin typeface="Proxima Nova"/>
              <a:ea typeface="Proxima Nova"/>
              <a:cs typeface="Proxima Nova"/>
              <a:sym typeface="Proxima Nova"/>
            </a:endParaRPr>
          </a:p>
          <a:p>
            <a:pPr indent="0" lvl="0" marL="0" rtl="0" algn="l">
              <a:lnSpc>
                <a:spcPct val="115000"/>
              </a:lnSpc>
              <a:spcBef>
                <a:spcPts val="800"/>
              </a:spcBef>
              <a:spcAft>
                <a:spcPts val="0"/>
              </a:spcAft>
              <a:buClr>
                <a:schemeClr val="dk1"/>
              </a:buClr>
              <a:buSzPts val="1100"/>
              <a:buFont typeface="Arial"/>
              <a:buNone/>
            </a:pPr>
            <a:r>
              <a:rPr b="1" lang="en" sz="1000">
                <a:solidFill>
                  <a:schemeClr val="dk1"/>
                </a:solidFill>
                <a:latin typeface="Proxima Nova"/>
                <a:ea typeface="Proxima Nova"/>
                <a:cs typeface="Proxima Nova"/>
                <a:sym typeface="Proxima Nova"/>
              </a:rPr>
              <a:t>Survey (n=443 DoorDash users)</a:t>
            </a:r>
            <a:endParaRPr b="1" sz="1000">
              <a:solidFill>
                <a:schemeClr val="dk1"/>
              </a:solidFill>
              <a:latin typeface="Proxima Nova"/>
              <a:ea typeface="Proxima Nova"/>
              <a:cs typeface="Proxima Nova"/>
              <a:sym typeface="Proxima Nova"/>
            </a:endParaRPr>
          </a:p>
          <a:p>
            <a:pPr indent="-292100" lvl="0" marL="457200" rtl="0" algn="l">
              <a:lnSpc>
                <a:spcPct val="115000"/>
              </a:lnSpc>
              <a:spcBef>
                <a:spcPts val="800"/>
              </a:spcBef>
              <a:spcAft>
                <a:spcPts val="0"/>
              </a:spcAft>
              <a:buClr>
                <a:schemeClr val="dk1"/>
              </a:buClr>
              <a:buSzPts val="1000"/>
              <a:buFont typeface="Proxima Nova"/>
              <a:buChar char="●"/>
            </a:pPr>
            <a:r>
              <a:rPr lang="en" sz="1000">
                <a:solidFill>
                  <a:schemeClr val="dk2"/>
                </a:solidFill>
                <a:latin typeface="Proxima Nova"/>
                <a:ea typeface="Proxima Nova"/>
                <a:cs typeface="Proxima Nova"/>
                <a:sym typeface="Proxima Nova"/>
              </a:rPr>
              <a:t>Included a mix of classic, occasional and DashPass Cx</a:t>
            </a:r>
            <a:endParaRPr sz="1000">
              <a:solidFill>
                <a:schemeClr val="dk2"/>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Included a mix of Cx who compare every time they order vs. less frequently</a:t>
            </a:r>
            <a:endParaRPr sz="1000">
              <a:solidFill>
                <a:schemeClr val="dk2"/>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2"/>
              </a:buClr>
              <a:buSzPts val="1000"/>
              <a:buFont typeface="Proxima Nova"/>
              <a:buChar char="●"/>
            </a:pPr>
            <a:r>
              <a:rPr lang="en" sz="1000">
                <a:solidFill>
                  <a:schemeClr val="dk2"/>
                </a:solidFill>
                <a:latin typeface="Proxima Nova"/>
                <a:ea typeface="Proxima Nova"/>
                <a:cs typeface="Proxima Nova"/>
                <a:sym typeface="Proxima Nova"/>
              </a:rPr>
              <a:t>Data was weighted to correctly reflect the Classic vs. DashPass DoorDash universe</a:t>
            </a:r>
            <a:endParaRPr sz="1000">
              <a:solidFill>
                <a:schemeClr val="dk2"/>
              </a:solidFill>
              <a:latin typeface="Proxima Nova"/>
              <a:ea typeface="Proxima Nova"/>
              <a:cs typeface="Proxima Nova"/>
              <a:sym typeface="Proxima Nova"/>
            </a:endParaRPr>
          </a:p>
        </p:txBody>
      </p:sp>
      <p:sp>
        <p:nvSpPr>
          <p:cNvPr id="70" name="Google Shape;70;p16"/>
          <p:cNvSpPr txBox="1"/>
          <p:nvPr/>
        </p:nvSpPr>
        <p:spPr>
          <a:xfrm>
            <a:off x="362900" y="265450"/>
            <a:ext cx="49023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roxima Nova"/>
                <a:ea typeface="Proxima Nova"/>
                <a:cs typeface="Proxima Nova"/>
                <a:sym typeface="Proxima Nova"/>
              </a:rPr>
              <a:t>Research Approach</a:t>
            </a:r>
            <a:endParaRPr b="1" sz="2400">
              <a:solidFill>
                <a:schemeClr val="dk1"/>
              </a:solidFill>
              <a:latin typeface="Proxima Nova"/>
              <a:ea typeface="Proxima Nova"/>
              <a:cs typeface="Proxima Nova"/>
              <a:sym typeface="Proxima Nova"/>
            </a:endParaRPr>
          </a:p>
        </p:txBody>
      </p:sp>
      <p:sp>
        <p:nvSpPr>
          <p:cNvPr id="71" name="Google Shape;71;p16"/>
          <p:cNvSpPr txBox="1"/>
          <p:nvPr/>
        </p:nvSpPr>
        <p:spPr>
          <a:xfrm>
            <a:off x="3147750" y="2694675"/>
            <a:ext cx="1738500" cy="1706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10, 25</a:t>
            </a:r>
            <a:r>
              <a:rPr b="1" lang="en" sz="1000">
                <a:solidFill>
                  <a:schemeClr val="dk1"/>
                </a:solidFill>
                <a:latin typeface="Proxima Nova"/>
                <a:ea typeface="Proxima Nova"/>
                <a:cs typeface="Proxima Nova"/>
                <a:sym typeface="Proxima Nova"/>
              </a:rPr>
              <a:t> min 1:1 Interviews </a:t>
            </a:r>
            <a:endParaRPr b="1" sz="1000">
              <a:solidFill>
                <a:schemeClr val="dk1"/>
              </a:solidFill>
              <a:latin typeface="Proxima Nova"/>
              <a:ea typeface="Proxima Nova"/>
              <a:cs typeface="Proxima Nova"/>
              <a:sym typeface="Proxima Nova"/>
            </a:endParaRPr>
          </a:p>
          <a:p>
            <a:pPr indent="0" lvl="0" marL="0" rtl="0" algn="ctr">
              <a:lnSpc>
                <a:spcPct val="115000"/>
              </a:lnSpc>
              <a:spcBef>
                <a:spcPts val="1000"/>
              </a:spcBef>
              <a:spcAft>
                <a:spcPts val="0"/>
              </a:spcAft>
              <a:buNone/>
            </a:pPr>
            <a:r>
              <a:rPr lang="en" sz="1000">
                <a:solidFill>
                  <a:schemeClr val="dk1"/>
                </a:solidFill>
                <a:latin typeface="Proxima Nova"/>
                <a:ea typeface="Proxima Nova"/>
                <a:cs typeface="Proxima Nova"/>
                <a:sym typeface="Proxima Nova"/>
              </a:rPr>
              <a:t>Cx shared their mobile screens to show how they compare across apps.  Included Cx that compare DoorDash to UberEats, GrubHub as well as other sources</a:t>
            </a:r>
            <a:endParaRPr sz="1000">
              <a:solidFill>
                <a:schemeClr val="dk1"/>
              </a:solidFill>
              <a:latin typeface="Proxima Nova"/>
              <a:ea typeface="Proxima Nova"/>
              <a:cs typeface="Proxima Nova"/>
              <a:sym typeface="Proxima Nova"/>
            </a:endParaRPr>
          </a:p>
        </p:txBody>
      </p:sp>
      <p:sp>
        <p:nvSpPr>
          <p:cNvPr id="72" name="Google Shape;72;p16"/>
          <p:cNvSpPr txBox="1"/>
          <p:nvPr/>
        </p:nvSpPr>
        <p:spPr>
          <a:xfrm>
            <a:off x="2978688" y="1081763"/>
            <a:ext cx="2110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F3008"/>
                </a:solidFill>
                <a:latin typeface="Proxima Nova"/>
                <a:ea typeface="Proxima Nova"/>
                <a:cs typeface="Proxima Nova"/>
                <a:sym typeface="Proxima Nova"/>
              </a:rPr>
              <a:t>IN-DEPTH INTERVIEWS</a:t>
            </a:r>
            <a:endParaRPr/>
          </a:p>
        </p:txBody>
      </p:sp>
      <p:grpSp>
        <p:nvGrpSpPr>
          <p:cNvPr id="73" name="Google Shape;73;p16"/>
          <p:cNvGrpSpPr/>
          <p:nvPr/>
        </p:nvGrpSpPr>
        <p:grpSpPr>
          <a:xfrm>
            <a:off x="3486260" y="1512778"/>
            <a:ext cx="913901" cy="1046689"/>
            <a:chOff x="4690369" y="4595822"/>
            <a:chExt cx="621575" cy="621143"/>
          </a:xfrm>
        </p:grpSpPr>
        <p:sp>
          <p:nvSpPr>
            <p:cNvPr id="74" name="Google Shape;74;p16"/>
            <p:cNvSpPr/>
            <p:nvPr/>
          </p:nvSpPr>
          <p:spPr>
            <a:xfrm>
              <a:off x="4982036" y="4595822"/>
              <a:ext cx="329908" cy="310629"/>
            </a:xfrm>
            <a:custGeom>
              <a:rect b="b" l="l" r="r" t="t"/>
              <a:pathLst>
                <a:path extrusionOk="0" h="310629" w="329908">
                  <a:moveTo>
                    <a:pt x="96035" y="310569"/>
                  </a:moveTo>
                  <a:cubicBezTo>
                    <a:pt x="94655" y="310559"/>
                    <a:pt x="93295" y="310264"/>
                    <a:pt x="92039" y="309712"/>
                  </a:cubicBezTo>
                  <a:cubicBezTo>
                    <a:pt x="88529" y="308180"/>
                    <a:pt x="86284" y="304697"/>
                    <a:pt x="86331" y="300862"/>
                  </a:cubicBezTo>
                  <a:lnTo>
                    <a:pt x="86331" y="232914"/>
                  </a:lnTo>
                  <a:lnTo>
                    <a:pt x="76818" y="232914"/>
                  </a:lnTo>
                  <a:cubicBezTo>
                    <a:pt x="71567" y="232914"/>
                    <a:pt x="67306" y="228650"/>
                    <a:pt x="67306" y="223397"/>
                  </a:cubicBezTo>
                  <a:cubicBezTo>
                    <a:pt x="67306" y="218144"/>
                    <a:pt x="71567" y="213881"/>
                    <a:pt x="76818" y="213881"/>
                  </a:cubicBezTo>
                  <a:lnTo>
                    <a:pt x="95844" y="213881"/>
                  </a:lnTo>
                  <a:cubicBezTo>
                    <a:pt x="101095" y="213881"/>
                    <a:pt x="105357" y="218144"/>
                    <a:pt x="105357" y="223397"/>
                  </a:cubicBezTo>
                  <a:lnTo>
                    <a:pt x="105357" y="279450"/>
                  </a:lnTo>
                  <a:lnTo>
                    <a:pt x="176514" y="216165"/>
                  </a:lnTo>
                  <a:cubicBezTo>
                    <a:pt x="178283" y="214557"/>
                    <a:pt x="180595" y="213671"/>
                    <a:pt x="182983" y="213691"/>
                  </a:cubicBezTo>
                  <a:lnTo>
                    <a:pt x="299421" y="213691"/>
                  </a:lnTo>
                  <a:cubicBezTo>
                    <a:pt x="304672" y="213691"/>
                    <a:pt x="308934" y="209427"/>
                    <a:pt x="308934" y="204174"/>
                  </a:cubicBezTo>
                  <a:lnTo>
                    <a:pt x="308934" y="29070"/>
                  </a:lnTo>
                  <a:cubicBezTo>
                    <a:pt x="308934" y="23817"/>
                    <a:pt x="304672" y="19553"/>
                    <a:pt x="299421" y="19553"/>
                  </a:cubicBezTo>
                  <a:lnTo>
                    <a:pt x="28493" y="19553"/>
                  </a:lnTo>
                  <a:cubicBezTo>
                    <a:pt x="23242" y="19553"/>
                    <a:pt x="18980" y="23817"/>
                    <a:pt x="18980" y="29070"/>
                  </a:cubicBezTo>
                  <a:lnTo>
                    <a:pt x="18980" y="174673"/>
                  </a:lnTo>
                  <a:cubicBezTo>
                    <a:pt x="18980" y="179926"/>
                    <a:pt x="14718" y="184189"/>
                    <a:pt x="9467" y="184189"/>
                  </a:cubicBezTo>
                  <a:cubicBezTo>
                    <a:pt x="4216" y="184189"/>
                    <a:pt x="-46" y="179926"/>
                    <a:pt x="-46" y="174673"/>
                  </a:cubicBezTo>
                  <a:lnTo>
                    <a:pt x="-46" y="29070"/>
                  </a:lnTo>
                  <a:cubicBezTo>
                    <a:pt x="2" y="13006"/>
                    <a:pt x="13006" y="6"/>
                    <a:pt x="29064" y="-51"/>
                  </a:cubicBezTo>
                  <a:lnTo>
                    <a:pt x="300753" y="-51"/>
                  </a:lnTo>
                  <a:cubicBezTo>
                    <a:pt x="316830" y="-51"/>
                    <a:pt x="329862" y="12987"/>
                    <a:pt x="329862" y="29070"/>
                  </a:cubicBezTo>
                  <a:lnTo>
                    <a:pt x="329862" y="203793"/>
                  </a:lnTo>
                  <a:cubicBezTo>
                    <a:pt x="329862" y="219876"/>
                    <a:pt x="316830" y="232914"/>
                    <a:pt x="300753" y="232914"/>
                  </a:cubicBezTo>
                  <a:lnTo>
                    <a:pt x="187454" y="232914"/>
                  </a:lnTo>
                  <a:lnTo>
                    <a:pt x="102884" y="308094"/>
                  </a:lnTo>
                  <a:cubicBezTo>
                    <a:pt x="101019" y="309798"/>
                    <a:pt x="98556" y="310683"/>
                    <a:pt x="96035" y="310569"/>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75" name="Google Shape;75;p16"/>
            <p:cNvSpPr/>
            <p:nvPr/>
          </p:nvSpPr>
          <p:spPr>
            <a:xfrm>
              <a:off x="5263048" y="4877511"/>
              <a:ext cx="19027" cy="242386"/>
            </a:xfrm>
            <a:custGeom>
              <a:rect b="b" l="l" r="r" t="t"/>
              <a:pathLst>
                <a:path extrusionOk="0" h="242386" w="19027">
                  <a:moveTo>
                    <a:pt x="9467" y="242335"/>
                  </a:moveTo>
                  <a:cubicBezTo>
                    <a:pt x="4216" y="242335"/>
                    <a:pt x="-46" y="238072"/>
                    <a:pt x="-46" y="232819"/>
                  </a:cubicBezTo>
                  <a:lnTo>
                    <a:pt x="-46" y="9466"/>
                  </a:lnTo>
                  <a:cubicBezTo>
                    <a:pt x="-46" y="4212"/>
                    <a:pt x="4216" y="-51"/>
                    <a:pt x="9467" y="-51"/>
                  </a:cubicBezTo>
                  <a:cubicBezTo>
                    <a:pt x="14718" y="-51"/>
                    <a:pt x="18980" y="4212"/>
                    <a:pt x="18980" y="9466"/>
                  </a:cubicBezTo>
                  <a:lnTo>
                    <a:pt x="18980" y="232628"/>
                  </a:lnTo>
                  <a:cubicBezTo>
                    <a:pt x="19085" y="237882"/>
                    <a:pt x="14908" y="242231"/>
                    <a:pt x="9657" y="242335"/>
                  </a:cubicBezTo>
                  <a:cubicBezTo>
                    <a:pt x="9591" y="242335"/>
                    <a:pt x="9534" y="242335"/>
                    <a:pt x="9467" y="242335"/>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76" name="Google Shape;76;p16"/>
            <p:cNvSpPr/>
            <p:nvPr/>
          </p:nvSpPr>
          <p:spPr>
            <a:xfrm>
              <a:off x="4719764" y="4731718"/>
              <a:ext cx="281107" cy="388182"/>
            </a:xfrm>
            <a:custGeom>
              <a:rect b="b" l="l" r="r" t="t"/>
              <a:pathLst>
                <a:path extrusionOk="0" h="388182" w="281107">
                  <a:moveTo>
                    <a:pt x="9467" y="388128"/>
                  </a:moveTo>
                  <a:cubicBezTo>
                    <a:pt x="4216" y="388128"/>
                    <a:pt x="-46" y="383865"/>
                    <a:pt x="-46" y="378612"/>
                  </a:cubicBezTo>
                  <a:lnTo>
                    <a:pt x="-46" y="48483"/>
                  </a:lnTo>
                  <a:cubicBezTo>
                    <a:pt x="-46" y="21675"/>
                    <a:pt x="21672" y="-51"/>
                    <a:pt x="48470" y="-51"/>
                  </a:cubicBezTo>
                  <a:lnTo>
                    <a:pt x="271548" y="-51"/>
                  </a:lnTo>
                  <a:cubicBezTo>
                    <a:pt x="276799" y="-51"/>
                    <a:pt x="281061" y="4212"/>
                    <a:pt x="281061" y="9466"/>
                  </a:cubicBezTo>
                  <a:cubicBezTo>
                    <a:pt x="281061" y="14718"/>
                    <a:pt x="276799" y="18982"/>
                    <a:pt x="271548" y="18982"/>
                  </a:cubicBezTo>
                  <a:lnTo>
                    <a:pt x="48280" y="18982"/>
                  </a:lnTo>
                  <a:cubicBezTo>
                    <a:pt x="32203" y="18982"/>
                    <a:pt x="19170" y="32020"/>
                    <a:pt x="19170" y="48103"/>
                  </a:cubicBezTo>
                  <a:lnTo>
                    <a:pt x="19170" y="378041"/>
                  </a:lnTo>
                  <a:cubicBezTo>
                    <a:pt x="19484" y="383284"/>
                    <a:pt x="15489" y="387795"/>
                    <a:pt x="10247" y="388109"/>
                  </a:cubicBezTo>
                  <a:cubicBezTo>
                    <a:pt x="9990" y="388128"/>
                    <a:pt x="9724" y="388138"/>
                    <a:pt x="9467" y="388128"/>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77" name="Google Shape;77;p16"/>
            <p:cNvSpPr/>
            <p:nvPr/>
          </p:nvSpPr>
          <p:spPr>
            <a:xfrm>
              <a:off x="4690369" y="5139501"/>
              <a:ext cx="620813" cy="77464"/>
            </a:xfrm>
            <a:custGeom>
              <a:rect b="b" l="l" r="r" t="t"/>
              <a:pathLst>
                <a:path extrusionOk="0" h="77464" w="620813">
                  <a:moveTo>
                    <a:pt x="553036" y="77414"/>
                  </a:moveTo>
                  <a:lnTo>
                    <a:pt x="67876" y="77414"/>
                  </a:lnTo>
                  <a:cubicBezTo>
                    <a:pt x="30367" y="77414"/>
                    <a:pt x="-46" y="46990"/>
                    <a:pt x="-46" y="9466"/>
                  </a:cubicBezTo>
                  <a:cubicBezTo>
                    <a:pt x="-46" y="4213"/>
                    <a:pt x="4216" y="-51"/>
                    <a:pt x="9467" y="-51"/>
                  </a:cubicBezTo>
                  <a:lnTo>
                    <a:pt x="242248" y="-51"/>
                  </a:lnTo>
                  <a:cubicBezTo>
                    <a:pt x="244826" y="-70"/>
                    <a:pt x="247300" y="967"/>
                    <a:pt x="249097" y="2804"/>
                  </a:cubicBezTo>
                  <a:cubicBezTo>
                    <a:pt x="250934" y="4603"/>
                    <a:pt x="251970" y="7077"/>
                    <a:pt x="251951" y="9656"/>
                  </a:cubicBezTo>
                  <a:lnTo>
                    <a:pt x="251951" y="19173"/>
                  </a:lnTo>
                  <a:lnTo>
                    <a:pt x="368675" y="19173"/>
                  </a:lnTo>
                  <a:lnTo>
                    <a:pt x="368675" y="9656"/>
                  </a:lnTo>
                  <a:cubicBezTo>
                    <a:pt x="368675" y="4403"/>
                    <a:pt x="372937" y="140"/>
                    <a:pt x="378188" y="140"/>
                  </a:cubicBezTo>
                  <a:lnTo>
                    <a:pt x="611255" y="140"/>
                  </a:lnTo>
                  <a:cubicBezTo>
                    <a:pt x="616506" y="140"/>
                    <a:pt x="620768" y="4403"/>
                    <a:pt x="620768" y="9656"/>
                  </a:cubicBezTo>
                  <a:cubicBezTo>
                    <a:pt x="620663" y="47037"/>
                    <a:pt x="590402" y="77309"/>
                    <a:pt x="553036" y="77414"/>
                  </a:cubicBezTo>
                  <a:close/>
                  <a:moveTo>
                    <a:pt x="20312" y="19173"/>
                  </a:moveTo>
                  <a:cubicBezTo>
                    <a:pt x="24925" y="41784"/>
                    <a:pt x="44807" y="58010"/>
                    <a:pt x="67876" y="58000"/>
                  </a:cubicBezTo>
                  <a:lnTo>
                    <a:pt x="553036" y="58000"/>
                  </a:lnTo>
                  <a:cubicBezTo>
                    <a:pt x="576085" y="57981"/>
                    <a:pt x="595958" y="41765"/>
                    <a:pt x="600600" y="19173"/>
                  </a:cubicBezTo>
                  <a:lnTo>
                    <a:pt x="387701" y="19173"/>
                  </a:lnTo>
                  <a:lnTo>
                    <a:pt x="387701" y="28689"/>
                  </a:lnTo>
                  <a:cubicBezTo>
                    <a:pt x="387682" y="31287"/>
                    <a:pt x="386654" y="33771"/>
                    <a:pt x="384847" y="35636"/>
                  </a:cubicBezTo>
                  <a:cubicBezTo>
                    <a:pt x="383030" y="37444"/>
                    <a:pt x="380557" y="38434"/>
                    <a:pt x="377998" y="38396"/>
                  </a:cubicBezTo>
                  <a:lnTo>
                    <a:pt x="242534" y="38396"/>
                  </a:lnTo>
                  <a:cubicBezTo>
                    <a:pt x="239918" y="38510"/>
                    <a:pt x="237378" y="37549"/>
                    <a:pt x="235494" y="35732"/>
                  </a:cubicBezTo>
                  <a:cubicBezTo>
                    <a:pt x="233687" y="33866"/>
                    <a:pt x="232659" y="31382"/>
                    <a:pt x="232640" y="28784"/>
                  </a:cubicBezTo>
                  <a:lnTo>
                    <a:pt x="232640" y="19268"/>
                  </a:ln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78" name="Google Shape;78;p16"/>
            <p:cNvGrpSpPr/>
            <p:nvPr/>
          </p:nvGrpSpPr>
          <p:grpSpPr>
            <a:xfrm>
              <a:off x="4778254" y="4819075"/>
              <a:ext cx="329851" cy="291115"/>
              <a:chOff x="4778254" y="4819075"/>
              <a:chExt cx="329851" cy="291115"/>
            </a:xfrm>
          </p:grpSpPr>
          <p:sp>
            <p:nvSpPr>
              <p:cNvPr id="79" name="Google Shape;79;p16"/>
              <p:cNvSpPr/>
              <p:nvPr/>
            </p:nvSpPr>
            <p:spPr>
              <a:xfrm>
                <a:off x="4778254" y="4993446"/>
                <a:ext cx="329851" cy="116744"/>
              </a:xfrm>
              <a:custGeom>
                <a:rect b="b" l="l" r="r" t="t"/>
                <a:pathLst>
                  <a:path extrusionOk="0" h="116744" w="329851">
                    <a:moveTo>
                      <a:pt x="319603" y="116693"/>
                    </a:moveTo>
                    <a:cubicBezTo>
                      <a:pt x="314352" y="116693"/>
                      <a:pt x="310090" y="112430"/>
                      <a:pt x="310090" y="107177"/>
                    </a:cubicBezTo>
                    <a:cubicBezTo>
                      <a:pt x="310090" y="106701"/>
                      <a:pt x="307331" y="63020"/>
                      <a:pt x="276890" y="47508"/>
                    </a:cubicBezTo>
                    <a:lnTo>
                      <a:pt x="213058" y="20195"/>
                    </a:lnTo>
                    <a:cubicBezTo>
                      <a:pt x="181789" y="31996"/>
                      <a:pt x="147295" y="31996"/>
                      <a:pt x="116026" y="20195"/>
                    </a:cubicBezTo>
                    <a:lnTo>
                      <a:pt x="52289" y="47508"/>
                    </a:lnTo>
                    <a:cubicBezTo>
                      <a:pt x="21753" y="63020"/>
                      <a:pt x="19089" y="106701"/>
                      <a:pt x="18994" y="107177"/>
                    </a:cubicBezTo>
                    <a:cubicBezTo>
                      <a:pt x="18709" y="112430"/>
                      <a:pt x="14209" y="116455"/>
                      <a:pt x="8958" y="116170"/>
                    </a:cubicBezTo>
                    <a:cubicBezTo>
                      <a:pt x="3707" y="115884"/>
                      <a:pt x="-317" y="111383"/>
                      <a:pt x="-32" y="106130"/>
                    </a:cubicBezTo>
                    <a:cubicBezTo>
                      <a:pt x="-32" y="103941"/>
                      <a:pt x="3203" y="50458"/>
                      <a:pt x="44108" y="29997"/>
                    </a:cubicBezTo>
                    <a:lnTo>
                      <a:pt x="44584" y="29997"/>
                    </a:lnTo>
                    <a:lnTo>
                      <a:pt x="112506" y="877"/>
                    </a:lnTo>
                    <a:cubicBezTo>
                      <a:pt x="115094" y="-360"/>
                      <a:pt x="118100" y="-360"/>
                      <a:pt x="120687" y="877"/>
                    </a:cubicBezTo>
                    <a:cubicBezTo>
                      <a:pt x="148988" y="12544"/>
                      <a:pt x="180762" y="12544"/>
                      <a:pt x="209063" y="877"/>
                    </a:cubicBezTo>
                    <a:cubicBezTo>
                      <a:pt x="211622" y="-322"/>
                      <a:pt x="214590" y="-322"/>
                      <a:pt x="217148" y="877"/>
                    </a:cubicBezTo>
                    <a:lnTo>
                      <a:pt x="285071" y="29997"/>
                    </a:lnTo>
                    <a:lnTo>
                      <a:pt x="285642" y="29997"/>
                    </a:lnTo>
                    <a:cubicBezTo>
                      <a:pt x="326547" y="50458"/>
                      <a:pt x="329686" y="103941"/>
                      <a:pt x="329781" y="106130"/>
                    </a:cubicBezTo>
                    <a:cubicBezTo>
                      <a:pt x="330153" y="111374"/>
                      <a:pt x="326195" y="115922"/>
                      <a:pt x="320954" y="116294"/>
                    </a:cubicBezTo>
                    <a:cubicBezTo>
                      <a:pt x="320725" y="116303"/>
                      <a:pt x="320497" y="116312"/>
                      <a:pt x="320269" y="116312"/>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80" name="Google Shape;80;p16"/>
              <p:cNvSpPr/>
              <p:nvPr/>
            </p:nvSpPr>
            <p:spPr>
              <a:xfrm>
                <a:off x="4870307" y="4819075"/>
                <a:ext cx="144662" cy="155340"/>
              </a:xfrm>
              <a:custGeom>
                <a:rect b="b" l="l" r="r" t="t"/>
                <a:pathLst>
                  <a:path extrusionOk="0" h="155340" w="144662">
                    <a:moveTo>
                      <a:pt x="101408" y="155264"/>
                    </a:moveTo>
                    <a:cubicBezTo>
                      <a:pt x="96167" y="155644"/>
                      <a:pt x="91620" y="151695"/>
                      <a:pt x="91239" y="146451"/>
                    </a:cubicBezTo>
                    <a:cubicBezTo>
                      <a:pt x="90973" y="142768"/>
                      <a:pt x="92866" y="139267"/>
                      <a:pt x="96081" y="137468"/>
                    </a:cubicBezTo>
                    <a:cubicBezTo>
                      <a:pt x="119483" y="121861"/>
                      <a:pt x="120434" y="113772"/>
                      <a:pt x="123288" y="89885"/>
                    </a:cubicBezTo>
                    <a:cubicBezTo>
                      <a:pt x="123288" y="88172"/>
                      <a:pt x="123288" y="86364"/>
                      <a:pt x="123954" y="84366"/>
                    </a:cubicBezTo>
                    <a:cubicBezTo>
                      <a:pt x="126599" y="70976"/>
                      <a:pt x="125248" y="57110"/>
                      <a:pt x="120054" y="44491"/>
                    </a:cubicBezTo>
                    <a:cubicBezTo>
                      <a:pt x="114127" y="34071"/>
                      <a:pt x="104414" y="26334"/>
                      <a:pt x="92942" y="22889"/>
                    </a:cubicBezTo>
                    <a:cubicBezTo>
                      <a:pt x="79557" y="18530"/>
                      <a:pt x="65136" y="18530"/>
                      <a:pt x="51751" y="22889"/>
                    </a:cubicBezTo>
                    <a:cubicBezTo>
                      <a:pt x="40278" y="26334"/>
                      <a:pt x="30566" y="34071"/>
                      <a:pt x="24639" y="44491"/>
                    </a:cubicBezTo>
                    <a:cubicBezTo>
                      <a:pt x="19407" y="57101"/>
                      <a:pt x="18047" y="70985"/>
                      <a:pt x="20739" y="84366"/>
                    </a:cubicBezTo>
                    <a:cubicBezTo>
                      <a:pt x="20739" y="86364"/>
                      <a:pt x="20739" y="88172"/>
                      <a:pt x="21405" y="89885"/>
                    </a:cubicBezTo>
                    <a:cubicBezTo>
                      <a:pt x="24259" y="113962"/>
                      <a:pt x="25210" y="122051"/>
                      <a:pt x="48612" y="137468"/>
                    </a:cubicBezTo>
                    <a:cubicBezTo>
                      <a:pt x="53073" y="140437"/>
                      <a:pt x="54291" y="146470"/>
                      <a:pt x="51323" y="150934"/>
                    </a:cubicBezTo>
                    <a:cubicBezTo>
                      <a:pt x="48355" y="155397"/>
                      <a:pt x="42323" y="156615"/>
                      <a:pt x="37862" y="153646"/>
                    </a:cubicBezTo>
                    <a:cubicBezTo>
                      <a:pt x="6945" y="132995"/>
                      <a:pt x="5137" y="117578"/>
                      <a:pt x="2093" y="91979"/>
                    </a:cubicBezTo>
                    <a:lnTo>
                      <a:pt x="1523" y="86554"/>
                    </a:lnTo>
                    <a:cubicBezTo>
                      <a:pt x="-1836" y="69253"/>
                      <a:pt x="229" y="51343"/>
                      <a:pt x="7421" y="35260"/>
                    </a:cubicBezTo>
                    <a:cubicBezTo>
                      <a:pt x="15668" y="20443"/>
                      <a:pt x="29291" y="9375"/>
                      <a:pt x="45472" y="4331"/>
                    </a:cubicBezTo>
                    <a:cubicBezTo>
                      <a:pt x="62852" y="-1512"/>
                      <a:pt x="81650" y="-1512"/>
                      <a:pt x="99030" y="4331"/>
                    </a:cubicBezTo>
                    <a:cubicBezTo>
                      <a:pt x="115221" y="9356"/>
                      <a:pt x="128853" y="20433"/>
                      <a:pt x="137082" y="35260"/>
                    </a:cubicBezTo>
                    <a:cubicBezTo>
                      <a:pt x="144312" y="51334"/>
                      <a:pt x="146405" y="69244"/>
                      <a:pt x="143075" y="86554"/>
                    </a:cubicBezTo>
                    <a:cubicBezTo>
                      <a:pt x="143075" y="88458"/>
                      <a:pt x="142599" y="90266"/>
                      <a:pt x="142409" y="91979"/>
                    </a:cubicBezTo>
                    <a:cubicBezTo>
                      <a:pt x="139460" y="117578"/>
                      <a:pt x="137653" y="132995"/>
                      <a:pt x="106736" y="153646"/>
                    </a:cubicBezTo>
                    <a:cubicBezTo>
                      <a:pt x="105147" y="154674"/>
                      <a:pt x="103301" y="155235"/>
                      <a:pt x="101408" y="155264"/>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grpSp>
        <p:nvGrpSpPr>
          <p:cNvPr id="81" name="Google Shape;81;p16"/>
          <p:cNvGrpSpPr/>
          <p:nvPr/>
        </p:nvGrpSpPr>
        <p:grpSpPr>
          <a:xfrm>
            <a:off x="6191923" y="938736"/>
            <a:ext cx="349608" cy="315560"/>
            <a:chOff x="3592942" y="1644650"/>
            <a:chExt cx="611524" cy="551967"/>
          </a:xfrm>
        </p:grpSpPr>
        <p:sp>
          <p:nvSpPr>
            <p:cNvPr id="82" name="Google Shape;82;p16"/>
            <p:cNvSpPr/>
            <p:nvPr/>
          </p:nvSpPr>
          <p:spPr>
            <a:xfrm>
              <a:off x="3689101" y="2082220"/>
              <a:ext cx="156922" cy="114389"/>
            </a:xfrm>
            <a:custGeom>
              <a:rect b="b" l="l" r="r" t="t"/>
              <a:pathLst>
                <a:path extrusionOk="0" h="114389" w="156922">
                  <a:moveTo>
                    <a:pt x="9595" y="114338"/>
                  </a:moveTo>
                  <a:cubicBezTo>
                    <a:pt x="4882" y="114395"/>
                    <a:pt x="835" y="110998"/>
                    <a:pt x="82" y="106344"/>
                  </a:cubicBezTo>
                  <a:cubicBezTo>
                    <a:pt x="-772" y="101157"/>
                    <a:pt x="2740" y="96266"/>
                    <a:pt x="7924" y="95409"/>
                  </a:cubicBezTo>
                  <a:cubicBezTo>
                    <a:pt x="7941" y="95409"/>
                    <a:pt x="7959" y="95400"/>
                    <a:pt x="7978" y="95400"/>
                  </a:cubicBezTo>
                  <a:cubicBezTo>
                    <a:pt x="54115" y="87692"/>
                    <a:pt x="124321" y="71704"/>
                    <a:pt x="135926" y="59998"/>
                  </a:cubicBezTo>
                  <a:cubicBezTo>
                    <a:pt x="138685" y="55811"/>
                    <a:pt x="137544" y="32591"/>
                    <a:pt x="133358" y="11559"/>
                  </a:cubicBezTo>
                  <a:cubicBezTo>
                    <a:pt x="132307" y="6303"/>
                    <a:pt x="135714" y="1191"/>
                    <a:pt x="140968" y="139"/>
                  </a:cubicBezTo>
                  <a:cubicBezTo>
                    <a:pt x="146222" y="-912"/>
                    <a:pt x="151333" y="2497"/>
                    <a:pt x="152384" y="7753"/>
                  </a:cubicBezTo>
                  <a:cubicBezTo>
                    <a:pt x="156284" y="27452"/>
                    <a:pt x="161231" y="62092"/>
                    <a:pt x="149815" y="73512"/>
                  </a:cubicBezTo>
                  <a:cubicBezTo>
                    <a:pt x="129648" y="93687"/>
                    <a:pt x="30999" y="110912"/>
                    <a:pt x="11402" y="114243"/>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83" name="Google Shape;83;p16"/>
            <p:cNvSpPr/>
            <p:nvPr/>
          </p:nvSpPr>
          <p:spPr>
            <a:xfrm>
              <a:off x="3951288" y="2082315"/>
              <a:ext cx="156922" cy="114302"/>
            </a:xfrm>
            <a:custGeom>
              <a:rect b="b" l="l" r="r" t="t"/>
              <a:pathLst>
                <a:path extrusionOk="0" h="114302" w="156922">
                  <a:moveTo>
                    <a:pt x="146951" y="114243"/>
                  </a:moveTo>
                  <a:lnTo>
                    <a:pt x="145428" y="114243"/>
                  </a:lnTo>
                  <a:cubicBezTo>
                    <a:pt x="125832" y="110912"/>
                    <a:pt x="27183" y="93687"/>
                    <a:pt x="7015" y="73512"/>
                  </a:cubicBezTo>
                  <a:cubicBezTo>
                    <a:pt x="-4400" y="62092"/>
                    <a:pt x="547" y="27452"/>
                    <a:pt x="4447" y="7753"/>
                  </a:cubicBezTo>
                  <a:cubicBezTo>
                    <a:pt x="5498" y="2497"/>
                    <a:pt x="10608" y="-912"/>
                    <a:pt x="15862" y="139"/>
                  </a:cubicBezTo>
                  <a:cubicBezTo>
                    <a:pt x="21116" y="1191"/>
                    <a:pt x="24523" y="6303"/>
                    <a:pt x="23473" y="11559"/>
                  </a:cubicBezTo>
                  <a:cubicBezTo>
                    <a:pt x="19287" y="32591"/>
                    <a:pt x="18145" y="55811"/>
                    <a:pt x="21094" y="60284"/>
                  </a:cubicBezTo>
                  <a:cubicBezTo>
                    <a:pt x="32510" y="71704"/>
                    <a:pt x="102715" y="87692"/>
                    <a:pt x="148853" y="95400"/>
                  </a:cubicBezTo>
                  <a:cubicBezTo>
                    <a:pt x="154042" y="96228"/>
                    <a:pt x="157576" y="101100"/>
                    <a:pt x="156758" y="106287"/>
                  </a:cubicBezTo>
                  <a:cubicBezTo>
                    <a:pt x="156758" y="106306"/>
                    <a:pt x="156749" y="106325"/>
                    <a:pt x="156749" y="106344"/>
                  </a:cubicBezTo>
                  <a:cubicBezTo>
                    <a:pt x="155938" y="111074"/>
                    <a:pt x="151739" y="114452"/>
                    <a:pt x="146951" y="114243"/>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84" name="Google Shape;84;p16"/>
            <p:cNvSpPr/>
            <p:nvPr/>
          </p:nvSpPr>
          <p:spPr>
            <a:xfrm>
              <a:off x="3758789" y="1758848"/>
              <a:ext cx="279351" cy="352112"/>
            </a:xfrm>
            <a:custGeom>
              <a:rect b="b" l="l" r="r" t="t"/>
              <a:pathLst>
                <a:path extrusionOk="0" h="352112" w="279351">
                  <a:moveTo>
                    <a:pt x="177729" y="352061"/>
                  </a:moveTo>
                  <a:cubicBezTo>
                    <a:pt x="173017" y="352118"/>
                    <a:pt x="168970" y="348721"/>
                    <a:pt x="168217" y="344067"/>
                  </a:cubicBezTo>
                  <a:cubicBezTo>
                    <a:pt x="167320" y="338888"/>
                    <a:pt x="170790" y="333963"/>
                    <a:pt x="175967" y="333067"/>
                  </a:cubicBezTo>
                  <a:cubicBezTo>
                    <a:pt x="176047" y="333052"/>
                    <a:pt x="176127" y="333039"/>
                    <a:pt x="176207" y="333028"/>
                  </a:cubicBezTo>
                  <a:cubicBezTo>
                    <a:pt x="226150" y="324748"/>
                    <a:pt x="244415" y="246047"/>
                    <a:pt x="244510" y="245190"/>
                  </a:cubicBezTo>
                  <a:cubicBezTo>
                    <a:pt x="250439" y="218315"/>
                    <a:pt x="255011" y="191159"/>
                    <a:pt x="258209" y="163824"/>
                  </a:cubicBezTo>
                  <a:cubicBezTo>
                    <a:pt x="260863" y="144883"/>
                    <a:pt x="260863" y="125665"/>
                    <a:pt x="258209" y="106725"/>
                  </a:cubicBezTo>
                  <a:cubicBezTo>
                    <a:pt x="251455" y="55811"/>
                    <a:pt x="201607" y="18982"/>
                    <a:pt x="139678" y="18982"/>
                  </a:cubicBezTo>
                  <a:cubicBezTo>
                    <a:pt x="77749" y="18982"/>
                    <a:pt x="27901" y="55811"/>
                    <a:pt x="21052" y="106439"/>
                  </a:cubicBezTo>
                  <a:cubicBezTo>
                    <a:pt x="18397" y="125380"/>
                    <a:pt x="18397" y="144597"/>
                    <a:pt x="21052" y="163538"/>
                  </a:cubicBezTo>
                  <a:cubicBezTo>
                    <a:pt x="23620" y="186092"/>
                    <a:pt x="29423" y="222636"/>
                    <a:pt x="34655" y="244809"/>
                  </a:cubicBezTo>
                  <a:cubicBezTo>
                    <a:pt x="34655" y="245761"/>
                    <a:pt x="53110" y="324463"/>
                    <a:pt x="103053" y="332742"/>
                  </a:cubicBezTo>
                  <a:cubicBezTo>
                    <a:pt x="108307" y="333583"/>
                    <a:pt x="111885" y="338525"/>
                    <a:pt x="111044" y="343781"/>
                  </a:cubicBezTo>
                  <a:cubicBezTo>
                    <a:pt x="110203" y="349037"/>
                    <a:pt x="105263" y="352613"/>
                    <a:pt x="100009" y="351775"/>
                  </a:cubicBezTo>
                  <a:cubicBezTo>
                    <a:pt x="37319" y="341307"/>
                    <a:pt x="16961" y="252994"/>
                    <a:pt x="16105" y="249282"/>
                  </a:cubicBezTo>
                  <a:cubicBezTo>
                    <a:pt x="10778" y="226538"/>
                    <a:pt x="4784" y="189043"/>
                    <a:pt x="2121" y="165917"/>
                  </a:cubicBezTo>
                  <a:cubicBezTo>
                    <a:pt x="-768" y="145272"/>
                    <a:pt x="-768" y="124324"/>
                    <a:pt x="2121" y="103679"/>
                  </a:cubicBezTo>
                  <a:cubicBezTo>
                    <a:pt x="10302" y="43630"/>
                    <a:pt x="68141" y="-51"/>
                    <a:pt x="139678" y="-51"/>
                  </a:cubicBezTo>
                  <a:cubicBezTo>
                    <a:pt x="211215" y="-51"/>
                    <a:pt x="269054" y="43630"/>
                    <a:pt x="277140" y="103870"/>
                  </a:cubicBezTo>
                  <a:cubicBezTo>
                    <a:pt x="280028" y="124515"/>
                    <a:pt x="280028" y="145463"/>
                    <a:pt x="277140" y="166108"/>
                  </a:cubicBezTo>
                  <a:cubicBezTo>
                    <a:pt x="274476" y="189233"/>
                    <a:pt x="268483" y="226728"/>
                    <a:pt x="263060" y="249568"/>
                  </a:cubicBezTo>
                  <a:cubicBezTo>
                    <a:pt x="262299" y="253184"/>
                    <a:pt x="241942" y="341497"/>
                    <a:pt x="179252" y="351966"/>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85" name="Google Shape;85;p16"/>
            <p:cNvSpPr/>
            <p:nvPr/>
          </p:nvSpPr>
          <p:spPr>
            <a:xfrm>
              <a:off x="3592942" y="1644650"/>
              <a:ext cx="257847" cy="352175"/>
            </a:xfrm>
            <a:custGeom>
              <a:rect b="b" l="l" r="r" t="t"/>
              <a:pathLst>
                <a:path extrusionOk="0" h="352175" w="257847">
                  <a:moveTo>
                    <a:pt x="10624" y="352061"/>
                  </a:moveTo>
                  <a:cubicBezTo>
                    <a:pt x="5371" y="352665"/>
                    <a:pt x="622" y="348895"/>
                    <a:pt x="18" y="343639"/>
                  </a:cubicBezTo>
                  <a:cubicBezTo>
                    <a:pt x="-586" y="338383"/>
                    <a:pt x="3183" y="333632"/>
                    <a:pt x="8437" y="333028"/>
                  </a:cubicBezTo>
                  <a:cubicBezTo>
                    <a:pt x="30982" y="327794"/>
                    <a:pt x="70366" y="315232"/>
                    <a:pt x="80259" y="303717"/>
                  </a:cubicBezTo>
                  <a:cubicBezTo>
                    <a:pt x="82733" y="300386"/>
                    <a:pt x="82162" y="284684"/>
                    <a:pt x="79022" y="268981"/>
                  </a:cubicBezTo>
                  <a:cubicBezTo>
                    <a:pt x="58189" y="255373"/>
                    <a:pt x="45061" y="218829"/>
                    <a:pt x="40590" y="199796"/>
                  </a:cubicBezTo>
                  <a:cubicBezTo>
                    <a:pt x="36620" y="179880"/>
                    <a:pt x="33667" y="159774"/>
                    <a:pt x="31743" y="139557"/>
                  </a:cubicBezTo>
                  <a:lnTo>
                    <a:pt x="30982" y="132895"/>
                  </a:lnTo>
                  <a:cubicBezTo>
                    <a:pt x="28718" y="116541"/>
                    <a:pt x="28718" y="99953"/>
                    <a:pt x="30982" y="83599"/>
                  </a:cubicBezTo>
                  <a:cubicBezTo>
                    <a:pt x="37451" y="35826"/>
                    <a:pt x="85872" y="-51"/>
                    <a:pt x="143805" y="-51"/>
                  </a:cubicBezTo>
                  <a:cubicBezTo>
                    <a:pt x="201739" y="-51"/>
                    <a:pt x="250160" y="35826"/>
                    <a:pt x="256629" y="83409"/>
                  </a:cubicBezTo>
                  <a:cubicBezTo>
                    <a:pt x="256629" y="87216"/>
                    <a:pt x="257485" y="90737"/>
                    <a:pt x="257770" y="94353"/>
                  </a:cubicBezTo>
                  <a:cubicBezTo>
                    <a:pt x="258191" y="99609"/>
                    <a:pt x="254272" y="104210"/>
                    <a:pt x="249018" y="104631"/>
                  </a:cubicBezTo>
                  <a:cubicBezTo>
                    <a:pt x="243764" y="105052"/>
                    <a:pt x="239165" y="101132"/>
                    <a:pt x="238745" y="95876"/>
                  </a:cubicBezTo>
                  <a:cubicBezTo>
                    <a:pt x="238745" y="92640"/>
                    <a:pt x="238079" y="89404"/>
                    <a:pt x="237603" y="86359"/>
                  </a:cubicBezTo>
                  <a:cubicBezTo>
                    <a:pt x="232466" y="48293"/>
                    <a:pt x="192131" y="19743"/>
                    <a:pt x="143710" y="19743"/>
                  </a:cubicBezTo>
                  <a:cubicBezTo>
                    <a:pt x="95290" y="19743"/>
                    <a:pt x="54955" y="48293"/>
                    <a:pt x="49818" y="86359"/>
                  </a:cubicBezTo>
                  <a:cubicBezTo>
                    <a:pt x="47651" y="101157"/>
                    <a:pt x="47651" y="116193"/>
                    <a:pt x="49818" y="130992"/>
                  </a:cubicBezTo>
                  <a:lnTo>
                    <a:pt x="50579" y="137748"/>
                  </a:lnTo>
                  <a:cubicBezTo>
                    <a:pt x="52672" y="155830"/>
                    <a:pt x="55430" y="180668"/>
                    <a:pt x="59045" y="195704"/>
                  </a:cubicBezTo>
                  <a:cubicBezTo>
                    <a:pt x="63802" y="216069"/>
                    <a:pt x="77120" y="247950"/>
                    <a:pt x="91579" y="255182"/>
                  </a:cubicBezTo>
                  <a:cubicBezTo>
                    <a:pt x="94129" y="256446"/>
                    <a:pt x="95978" y="258785"/>
                    <a:pt x="96621" y="261558"/>
                  </a:cubicBezTo>
                  <a:cubicBezTo>
                    <a:pt x="99570" y="274025"/>
                    <a:pt x="105278" y="304478"/>
                    <a:pt x="94529" y="316945"/>
                  </a:cubicBezTo>
                  <a:cubicBezTo>
                    <a:pt x="77215" y="336358"/>
                    <a:pt x="19376" y="350253"/>
                    <a:pt x="12812" y="352061"/>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86" name="Google Shape;86;p16"/>
            <p:cNvSpPr/>
            <p:nvPr/>
          </p:nvSpPr>
          <p:spPr>
            <a:xfrm>
              <a:off x="3946618" y="1644650"/>
              <a:ext cx="257848" cy="352460"/>
            </a:xfrm>
            <a:custGeom>
              <a:rect b="b" l="l" r="r" t="t"/>
              <a:pathLst>
                <a:path extrusionOk="0" h="352460" w="257848">
                  <a:moveTo>
                    <a:pt x="246750" y="352061"/>
                  </a:moveTo>
                  <a:lnTo>
                    <a:pt x="244562" y="352061"/>
                  </a:lnTo>
                  <a:cubicBezTo>
                    <a:pt x="237998" y="350538"/>
                    <a:pt x="179779" y="336644"/>
                    <a:pt x="162751" y="316754"/>
                  </a:cubicBezTo>
                  <a:cubicBezTo>
                    <a:pt x="151621" y="304478"/>
                    <a:pt x="157709" y="273549"/>
                    <a:pt x="161134" y="261083"/>
                  </a:cubicBezTo>
                  <a:cubicBezTo>
                    <a:pt x="161781" y="258310"/>
                    <a:pt x="163626" y="255970"/>
                    <a:pt x="166176" y="254707"/>
                  </a:cubicBezTo>
                  <a:cubicBezTo>
                    <a:pt x="180635" y="247474"/>
                    <a:pt x="193954" y="215594"/>
                    <a:pt x="198710" y="195228"/>
                  </a:cubicBezTo>
                  <a:cubicBezTo>
                    <a:pt x="202325" y="180192"/>
                    <a:pt x="205084" y="155354"/>
                    <a:pt x="207176" y="137273"/>
                  </a:cubicBezTo>
                  <a:lnTo>
                    <a:pt x="207938" y="130611"/>
                  </a:lnTo>
                  <a:cubicBezTo>
                    <a:pt x="210107" y="115780"/>
                    <a:pt x="210107" y="100714"/>
                    <a:pt x="207938" y="85883"/>
                  </a:cubicBezTo>
                  <a:cubicBezTo>
                    <a:pt x="202801" y="47817"/>
                    <a:pt x="162466" y="19268"/>
                    <a:pt x="114045" y="19268"/>
                  </a:cubicBezTo>
                  <a:cubicBezTo>
                    <a:pt x="65624" y="19268"/>
                    <a:pt x="25289" y="47817"/>
                    <a:pt x="20152" y="85883"/>
                  </a:cubicBezTo>
                  <a:cubicBezTo>
                    <a:pt x="20152" y="89404"/>
                    <a:pt x="19296" y="92640"/>
                    <a:pt x="19011" y="95400"/>
                  </a:cubicBezTo>
                  <a:cubicBezTo>
                    <a:pt x="18590" y="100656"/>
                    <a:pt x="13991" y="104576"/>
                    <a:pt x="8737" y="104155"/>
                  </a:cubicBezTo>
                  <a:cubicBezTo>
                    <a:pt x="3483" y="103734"/>
                    <a:pt x="-436" y="99133"/>
                    <a:pt x="-15" y="93877"/>
                  </a:cubicBezTo>
                  <a:cubicBezTo>
                    <a:pt x="-15" y="90261"/>
                    <a:pt x="651" y="86740"/>
                    <a:pt x="1126" y="82933"/>
                  </a:cubicBezTo>
                  <a:cubicBezTo>
                    <a:pt x="7215" y="35826"/>
                    <a:pt x="55636" y="-51"/>
                    <a:pt x="113569" y="-51"/>
                  </a:cubicBezTo>
                  <a:cubicBezTo>
                    <a:pt x="171503" y="-51"/>
                    <a:pt x="219924" y="35826"/>
                    <a:pt x="226393" y="83409"/>
                  </a:cubicBezTo>
                  <a:cubicBezTo>
                    <a:pt x="228647" y="99796"/>
                    <a:pt x="228647" y="116413"/>
                    <a:pt x="226393" y="132800"/>
                  </a:cubicBezTo>
                  <a:lnTo>
                    <a:pt x="225632" y="139366"/>
                  </a:lnTo>
                  <a:cubicBezTo>
                    <a:pt x="223710" y="159583"/>
                    <a:pt x="220751" y="179690"/>
                    <a:pt x="216785" y="199606"/>
                  </a:cubicBezTo>
                  <a:cubicBezTo>
                    <a:pt x="212313" y="218639"/>
                    <a:pt x="198805" y="255373"/>
                    <a:pt x="178733" y="269267"/>
                  </a:cubicBezTo>
                  <a:cubicBezTo>
                    <a:pt x="175594" y="284493"/>
                    <a:pt x="175023" y="300671"/>
                    <a:pt x="177591" y="304097"/>
                  </a:cubicBezTo>
                  <a:cubicBezTo>
                    <a:pt x="187104" y="315517"/>
                    <a:pt x="226773" y="328079"/>
                    <a:pt x="249319" y="333313"/>
                  </a:cubicBezTo>
                  <a:cubicBezTo>
                    <a:pt x="254570" y="333917"/>
                    <a:pt x="258347" y="338668"/>
                    <a:pt x="257738" y="343924"/>
                  </a:cubicBezTo>
                  <a:cubicBezTo>
                    <a:pt x="257129" y="349180"/>
                    <a:pt x="252382" y="352951"/>
                    <a:pt x="247131" y="352346"/>
                  </a:cubicBezTo>
                  <a:close/>
                </a:path>
              </a:pathLst>
            </a:custGeom>
            <a:solidFill>
              <a:srgbClr val="FF300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87" name="Google Shape;87;p16"/>
          <p:cNvSpPr txBox="1"/>
          <p:nvPr/>
        </p:nvSpPr>
        <p:spPr>
          <a:xfrm>
            <a:off x="901650" y="2694675"/>
            <a:ext cx="1738500" cy="1351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10 min Survey</a:t>
            </a:r>
            <a:endParaRPr b="1" sz="1000">
              <a:solidFill>
                <a:schemeClr val="dk1"/>
              </a:solidFill>
              <a:latin typeface="Proxima Nova"/>
              <a:ea typeface="Proxima Nova"/>
              <a:cs typeface="Proxima Nova"/>
              <a:sym typeface="Proxima Nova"/>
            </a:endParaRPr>
          </a:p>
          <a:p>
            <a:pPr indent="0" lvl="0" marL="0" rtl="0" algn="ctr">
              <a:lnSpc>
                <a:spcPct val="115000"/>
              </a:lnSpc>
              <a:spcBef>
                <a:spcPts val="1000"/>
              </a:spcBef>
              <a:spcAft>
                <a:spcPts val="1000"/>
              </a:spcAft>
              <a:buNone/>
            </a:pPr>
            <a:r>
              <a:rPr lang="en" sz="1000">
                <a:solidFill>
                  <a:schemeClr val="dk1"/>
                </a:solidFill>
                <a:latin typeface="Proxima Nova"/>
                <a:ea typeface="Proxima Nova"/>
                <a:cs typeface="Proxima Nova"/>
                <a:sym typeface="Proxima Nova"/>
              </a:rPr>
              <a:t>Cx shared the frequency, priorities, decision making factors and approach when comparing across apps before ordering delivery</a:t>
            </a:r>
            <a:endParaRPr>
              <a:solidFill>
                <a:schemeClr val="dk1"/>
              </a:solidFill>
            </a:endParaRPr>
          </a:p>
        </p:txBody>
      </p:sp>
      <p:sp>
        <p:nvSpPr>
          <p:cNvPr id="88" name="Google Shape;88;p16"/>
          <p:cNvSpPr txBox="1"/>
          <p:nvPr/>
        </p:nvSpPr>
        <p:spPr>
          <a:xfrm>
            <a:off x="1338849" y="1081775"/>
            <a:ext cx="993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F3008"/>
                </a:solidFill>
                <a:latin typeface="Proxima Nova"/>
                <a:ea typeface="Proxima Nova"/>
                <a:cs typeface="Proxima Nova"/>
                <a:sym typeface="Proxima Nova"/>
              </a:rPr>
              <a:t>SURVEY</a:t>
            </a:r>
            <a:endParaRPr/>
          </a:p>
        </p:txBody>
      </p:sp>
      <p:grpSp>
        <p:nvGrpSpPr>
          <p:cNvPr id="89" name="Google Shape;89;p16"/>
          <p:cNvGrpSpPr/>
          <p:nvPr/>
        </p:nvGrpSpPr>
        <p:grpSpPr>
          <a:xfrm>
            <a:off x="1314153" y="1512849"/>
            <a:ext cx="821858" cy="997790"/>
            <a:chOff x="2260704" y="4256260"/>
            <a:chExt cx="314298" cy="405969"/>
          </a:xfrm>
        </p:grpSpPr>
        <p:grpSp>
          <p:nvGrpSpPr>
            <p:cNvPr id="90" name="Google Shape;90;p16"/>
            <p:cNvGrpSpPr/>
            <p:nvPr/>
          </p:nvGrpSpPr>
          <p:grpSpPr>
            <a:xfrm>
              <a:off x="2260704" y="4256260"/>
              <a:ext cx="314298" cy="405969"/>
              <a:chOff x="2260704" y="4256260"/>
              <a:chExt cx="314298" cy="405969"/>
            </a:xfrm>
          </p:grpSpPr>
          <p:sp>
            <p:nvSpPr>
              <p:cNvPr id="91" name="Google Shape;91;p16"/>
              <p:cNvSpPr/>
              <p:nvPr/>
            </p:nvSpPr>
            <p:spPr>
              <a:xfrm>
                <a:off x="2332731" y="4256260"/>
                <a:ext cx="170245" cy="78574"/>
              </a:xfrm>
              <a:custGeom>
                <a:rect b="b" l="l" r="r" t="t"/>
                <a:pathLst>
                  <a:path extrusionOk="0" h="78574" w="170245">
                    <a:moveTo>
                      <a:pt x="170245" y="78575"/>
                    </a:moveTo>
                    <a:lnTo>
                      <a:pt x="170245" y="52383"/>
                    </a:lnTo>
                    <a:cubicBezTo>
                      <a:pt x="170245" y="41513"/>
                      <a:pt x="161471" y="32739"/>
                      <a:pt x="150601" y="32739"/>
                    </a:cubicBezTo>
                    <a:lnTo>
                      <a:pt x="137506" y="32739"/>
                    </a:lnTo>
                    <a:lnTo>
                      <a:pt x="137506" y="0"/>
                    </a:lnTo>
                    <a:lnTo>
                      <a:pt x="32739" y="0"/>
                    </a:lnTo>
                    <a:lnTo>
                      <a:pt x="32739" y="32739"/>
                    </a:lnTo>
                    <a:lnTo>
                      <a:pt x="19644" y="32739"/>
                    </a:lnTo>
                    <a:cubicBezTo>
                      <a:pt x="8774" y="32739"/>
                      <a:pt x="0" y="41513"/>
                      <a:pt x="0" y="52383"/>
                    </a:cubicBezTo>
                    <a:lnTo>
                      <a:pt x="0" y="78575"/>
                    </a:lnTo>
                    <a:lnTo>
                      <a:pt x="170245" y="78575"/>
                    </a:lnTo>
                    <a:close/>
                  </a:path>
                </a:pathLst>
              </a:custGeom>
              <a:noFill/>
              <a:ln cap="rnd" cmpd="sng" w="9525">
                <a:solidFill>
                  <a:srgbClr val="FF300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34082F"/>
                  </a:solidFill>
                  <a:latin typeface="Open Sans Light"/>
                  <a:ea typeface="Open Sans Light"/>
                  <a:cs typeface="Open Sans Light"/>
                  <a:sym typeface="Open Sans Light"/>
                </a:endParaRPr>
              </a:p>
            </p:txBody>
          </p:sp>
          <p:sp>
            <p:nvSpPr>
              <p:cNvPr id="92" name="Google Shape;92;p16"/>
              <p:cNvSpPr/>
              <p:nvPr/>
            </p:nvSpPr>
            <p:spPr>
              <a:xfrm>
                <a:off x="2398210" y="4289000"/>
                <a:ext cx="39287" cy="13095"/>
              </a:xfrm>
              <a:custGeom>
                <a:rect b="b" l="l" r="r" t="t"/>
                <a:pathLst>
                  <a:path extrusionOk="0" h="13095" w="39287">
                    <a:moveTo>
                      <a:pt x="0" y="0"/>
                    </a:moveTo>
                    <a:lnTo>
                      <a:pt x="0" y="13096"/>
                    </a:lnTo>
                    <a:lnTo>
                      <a:pt x="39287" y="13096"/>
                    </a:lnTo>
                    <a:lnTo>
                      <a:pt x="39287" y="0"/>
                    </a:lnTo>
                  </a:path>
                </a:pathLst>
              </a:custGeom>
              <a:noFill/>
              <a:ln cap="rnd" cmpd="sng" w="9525">
                <a:solidFill>
                  <a:srgbClr val="FF300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34082F"/>
                  </a:solidFill>
                  <a:latin typeface="Open Sans Light"/>
                  <a:ea typeface="Open Sans Light"/>
                  <a:cs typeface="Open Sans Light"/>
                  <a:sym typeface="Open Sans Light"/>
                </a:endParaRPr>
              </a:p>
            </p:txBody>
          </p:sp>
          <p:sp>
            <p:nvSpPr>
              <p:cNvPr id="93" name="Google Shape;93;p16"/>
              <p:cNvSpPr/>
              <p:nvPr/>
            </p:nvSpPr>
            <p:spPr>
              <a:xfrm>
                <a:off x="2260704" y="4308643"/>
                <a:ext cx="314298" cy="353586"/>
              </a:xfrm>
              <a:custGeom>
                <a:rect b="b" l="l" r="r" t="t"/>
                <a:pathLst>
                  <a:path extrusionOk="0" h="353586" w="314298">
                    <a:moveTo>
                      <a:pt x="248820" y="0"/>
                    </a:moveTo>
                    <a:lnTo>
                      <a:pt x="301203" y="0"/>
                    </a:lnTo>
                    <a:cubicBezTo>
                      <a:pt x="308406" y="0"/>
                      <a:pt x="314299" y="5893"/>
                      <a:pt x="314299" y="13096"/>
                    </a:cubicBezTo>
                    <a:lnTo>
                      <a:pt x="314299" y="340490"/>
                    </a:lnTo>
                    <a:cubicBezTo>
                      <a:pt x="314299" y="347693"/>
                      <a:pt x="308406" y="353586"/>
                      <a:pt x="301203" y="353586"/>
                    </a:cubicBezTo>
                    <a:lnTo>
                      <a:pt x="13096" y="353586"/>
                    </a:lnTo>
                    <a:cubicBezTo>
                      <a:pt x="5893" y="353586"/>
                      <a:pt x="0" y="347693"/>
                      <a:pt x="0" y="340490"/>
                    </a:cubicBezTo>
                    <a:lnTo>
                      <a:pt x="0" y="13096"/>
                    </a:lnTo>
                    <a:cubicBezTo>
                      <a:pt x="0" y="5893"/>
                      <a:pt x="5893" y="0"/>
                      <a:pt x="13096" y="0"/>
                    </a:cubicBezTo>
                    <a:lnTo>
                      <a:pt x="45835" y="0"/>
                    </a:lnTo>
                  </a:path>
                </a:pathLst>
              </a:custGeom>
              <a:noFill/>
              <a:ln cap="rnd" cmpd="sng" w="9525">
                <a:solidFill>
                  <a:srgbClr val="FF300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34082F"/>
                  </a:solidFill>
                  <a:latin typeface="Open Sans Light"/>
                  <a:ea typeface="Open Sans Light"/>
                  <a:cs typeface="Open Sans Light"/>
                  <a:sym typeface="Open Sans Light"/>
                </a:endParaRPr>
              </a:p>
            </p:txBody>
          </p:sp>
        </p:grpSp>
        <p:grpSp>
          <p:nvGrpSpPr>
            <p:cNvPr id="94" name="Google Shape;94;p16"/>
            <p:cNvGrpSpPr/>
            <p:nvPr/>
          </p:nvGrpSpPr>
          <p:grpSpPr>
            <a:xfrm>
              <a:off x="2319635" y="4400314"/>
              <a:ext cx="202984" cy="196435"/>
              <a:chOff x="2319635" y="4400314"/>
              <a:chExt cx="202984" cy="196435"/>
            </a:xfrm>
          </p:grpSpPr>
          <p:sp>
            <p:nvSpPr>
              <p:cNvPr id="95" name="Google Shape;95;p16"/>
              <p:cNvSpPr/>
              <p:nvPr/>
            </p:nvSpPr>
            <p:spPr>
              <a:xfrm>
                <a:off x="2319635" y="4400314"/>
                <a:ext cx="72026" cy="72026"/>
              </a:xfrm>
              <a:custGeom>
                <a:rect b="b" l="l" r="r" t="t"/>
                <a:pathLst>
                  <a:path extrusionOk="0" h="72026" w="72026">
                    <a:moveTo>
                      <a:pt x="72027" y="52383"/>
                    </a:moveTo>
                    <a:lnTo>
                      <a:pt x="72027" y="72027"/>
                    </a:lnTo>
                    <a:lnTo>
                      <a:pt x="0" y="72027"/>
                    </a:lnTo>
                    <a:lnTo>
                      <a:pt x="0" y="0"/>
                    </a:lnTo>
                    <a:lnTo>
                      <a:pt x="32739" y="0"/>
                    </a:lnTo>
                  </a:path>
                </a:pathLst>
              </a:custGeom>
              <a:noFill/>
              <a:ln cap="rnd" cmpd="sng" w="9525">
                <a:solidFill>
                  <a:srgbClr val="FF300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34082F"/>
                  </a:solidFill>
                  <a:latin typeface="Open Sans Light"/>
                  <a:ea typeface="Open Sans Light"/>
                  <a:cs typeface="Open Sans Light"/>
                  <a:sym typeface="Open Sans Light"/>
                </a:endParaRPr>
              </a:p>
            </p:txBody>
          </p:sp>
          <p:sp>
            <p:nvSpPr>
              <p:cNvPr id="96" name="Google Shape;96;p16"/>
              <p:cNvSpPr/>
              <p:nvPr/>
            </p:nvSpPr>
            <p:spPr>
              <a:xfrm>
                <a:off x="2319635" y="4524723"/>
                <a:ext cx="72026" cy="72026"/>
              </a:xfrm>
              <a:custGeom>
                <a:rect b="b" l="l" r="r" t="t"/>
                <a:pathLst>
                  <a:path extrusionOk="0" h="72026" w="72026">
                    <a:moveTo>
                      <a:pt x="0" y="0"/>
                    </a:moveTo>
                    <a:lnTo>
                      <a:pt x="72027" y="0"/>
                    </a:lnTo>
                    <a:lnTo>
                      <a:pt x="72027" y="72027"/>
                    </a:lnTo>
                    <a:lnTo>
                      <a:pt x="0" y="72027"/>
                    </a:lnTo>
                    <a:close/>
                  </a:path>
                </a:pathLst>
              </a:custGeom>
              <a:noFill/>
              <a:ln cap="rnd" cmpd="sng" w="9525">
                <a:solidFill>
                  <a:srgbClr val="FF300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34082F"/>
                  </a:solidFill>
                  <a:latin typeface="Open Sans Light"/>
                  <a:ea typeface="Open Sans Light"/>
                  <a:cs typeface="Open Sans Light"/>
                  <a:sym typeface="Open Sans Light"/>
                </a:endParaRPr>
              </a:p>
            </p:txBody>
          </p:sp>
          <p:sp>
            <p:nvSpPr>
              <p:cNvPr id="97" name="Google Shape;97;p16"/>
              <p:cNvSpPr/>
              <p:nvPr/>
            </p:nvSpPr>
            <p:spPr>
              <a:xfrm>
                <a:off x="2345827" y="4406862"/>
                <a:ext cx="45835" cy="39287"/>
              </a:xfrm>
              <a:custGeom>
                <a:rect b="b" l="l" r="r" t="t"/>
                <a:pathLst>
                  <a:path extrusionOk="0" h="39287" w="45835">
                    <a:moveTo>
                      <a:pt x="0" y="26192"/>
                    </a:moveTo>
                    <a:lnTo>
                      <a:pt x="13096" y="39287"/>
                    </a:lnTo>
                    <a:lnTo>
                      <a:pt x="45835" y="0"/>
                    </a:lnTo>
                  </a:path>
                </a:pathLst>
              </a:custGeom>
              <a:noFill/>
              <a:ln cap="rnd" cmpd="sng" w="9525">
                <a:solidFill>
                  <a:srgbClr val="FF300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34082F"/>
                  </a:solidFill>
                  <a:latin typeface="Open Sans Light"/>
                  <a:ea typeface="Open Sans Light"/>
                  <a:cs typeface="Open Sans Light"/>
                  <a:sym typeface="Open Sans Light"/>
                </a:endParaRPr>
              </a:p>
            </p:txBody>
          </p:sp>
          <p:sp>
            <p:nvSpPr>
              <p:cNvPr id="98" name="Google Shape;98;p16"/>
              <p:cNvSpPr/>
              <p:nvPr/>
            </p:nvSpPr>
            <p:spPr>
              <a:xfrm>
                <a:off x="2430949" y="4433053"/>
                <a:ext cx="52383" cy="6547"/>
              </a:xfrm>
              <a:custGeom>
                <a:rect b="b" l="l" r="r" t="t"/>
                <a:pathLst>
                  <a:path extrusionOk="0" h="6547" w="52383">
                    <a:moveTo>
                      <a:pt x="0" y="0"/>
                    </a:moveTo>
                    <a:lnTo>
                      <a:pt x="52383" y="0"/>
                    </a:lnTo>
                  </a:path>
                </a:pathLst>
              </a:custGeom>
              <a:noFill/>
              <a:ln cap="rnd" cmpd="sng" w="9525">
                <a:solidFill>
                  <a:srgbClr val="FF300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34082F"/>
                  </a:solidFill>
                  <a:latin typeface="Open Sans Light"/>
                  <a:ea typeface="Open Sans Light"/>
                  <a:cs typeface="Open Sans Light"/>
                  <a:sym typeface="Open Sans Light"/>
                </a:endParaRPr>
              </a:p>
            </p:txBody>
          </p:sp>
          <p:sp>
            <p:nvSpPr>
              <p:cNvPr id="99" name="Google Shape;99;p16"/>
              <p:cNvSpPr/>
              <p:nvPr/>
            </p:nvSpPr>
            <p:spPr>
              <a:xfrm>
                <a:off x="2430949" y="4472340"/>
                <a:ext cx="91670" cy="6547"/>
              </a:xfrm>
              <a:custGeom>
                <a:rect b="b" l="l" r="r" t="t"/>
                <a:pathLst>
                  <a:path extrusionOk="0" h="6547" w="91670">
                    <a:moveTo>
                      <a:pt x="0" y="0"/>
                    </a:moveTo>
                    <a:lnTo>
                      <a:pt x="91670" y="0"/>
                    </a:lnTo>
                  </a:path>
                </a:pathLst>
              </a:custGeom>
              <a:noFill/>
              <a:ln cap="rnd" cmpd="sng" w="9525">
                <a:solidFill>
                  <a:srgbClr val="FF300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34082F"/>
                  </a:solidFill>
                  <a:latin typeface="Open Sans Light"/>
                  <a:ea typeface="Open Sans Light"/>
                  <a:cs typeface="Open Sans Light"/>
                  <a:sym typeface="Open Sans Light"/>
                </a:endParaRPr>
              </a:p>
            </p:txBody>
          </p:sp>
          <p:sp>
            <p:nvSpPr>
              <p:cNvPr id="100" name="Google Shape;100;p16"/>
              <p:cNvSpPr/>
              <p:nvPr/>
            </p:nvSpPr>
            <p:spPr>
              <a:xfrm>
                <a:off x="2430949" y="4550915"/>
                <a:ext cx="52383" cy="6547"/>
              </a:xfrm>
              <a:custGeom>
                <a:rect b="b" l="l" r="r" t="t"/>
                <a:pathLst>
                  <a:path extrusionOk="0" h="6547" w="52383">
                    <a:moveTo>
                      <a:pt x="0" y="0"/>
                    </a:moveTo>
                    <a:lnTo>
                      <a:pt x="52383" y="0"/>
                    </a:lnTo>
                  </a:path>
                </a:pathLst>
              </a:custGeom>
              <a:noFill/>
              <a:ln cap="rnd" cmpd="sng" w="9525">
                <a:solidFill>
                  <a:srgbClr val="FF300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34082F"/>
                  </a:solidFill>
                  <a:latin typeface="Open Sans Light"/>
                  <a:ea typeface="Open Sans Light"/>
                  <a:cs typeface="Open Sans Light"/>
                  <a:sym typeface="Open Sans Light"/>
                </a:endParaRPr>
              </a:p>
            </p:txBody>
          </p:sp>
          <p:sp>
            <p:nvSpPr>
              <p:cNvPr id="101" name="Google Shape;101;p16"/>
              <p:cNvSpPr/>
              <p:nvPr/>
            </p:nvSpPr>
            <p:spPr>
              <a:xfrm>
                <a:off x="2430949" y="4590202"/>
                <a:ext cx="91670" cy="6547"/>
              </a:xfrm>
              <a:custGeom>
                <a:rect b="b" l="l" r="r" t="t"/>
                <a:pathLst>
                  <a:path extrusionOk="0" h="6547" w="91670">
                    <a:moveTo>
                      <a:pt x="0" y="0"/>
                    </a:moveTo>
                    <a:lnTo>
                      <a:pt x="91670" y="0"/>
                    </a:lnTo>
                  </a:path>
                </a:pathLst>
              </a:custGeom>
              <a:noFill/>
              <a:ln cap="rnd" cmpd="sng" w="9525">
                <a:solidFill>
                  <a:srgbClr val="FF300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34082F"/>
                  </a:solidFill>
                  <a:latin typeface="Open Sans Light"/>
                  <a:ea typeface="Open Sans Light"/>
                  <a:cs typeface="Open Sans Light"/>
                  <a:sym typeface="Open Sans Light"/>
                </a:endParaRPr>
              </a:p>
            </p:txBody>
          </p:sp>
        </p:grpSp>
      </p:grpSp>
      <p:sp>
        <p:nvSpPr>
          <p:cNvPr id="102" name="Google Shape;102;p16"/>
          <p:cNvSpPr txBox="1"/>
          <p:nvPr/>
        </p:nvSpPr>
        <p:spPr>
          <a:xfrm>
            <a:off x="203375" y="4485275"/>
            <a:ext cx="532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Proxima Nova"/>
                <a:ea typeface="Proxima Nova"/>
                <a:cs typeface="Proxima Nova"/>
                <a:sym typeface="Proxima Nova"/>
              </a:rPr>
              <a:t>The research brief can be found </a:t>
            </a:r>
            <a:r>
              <a:rPr lang="en" sz="1000" u="sng">
                <a:solidFill>
                  <a:schemeClr val="hlink"/>
                </a:solidFill>
                <a:latin typeface="Proxima Nova"/>
                <a:ea typeface="Proxima Nova"/>
                <a:cs typeface="Proxima Nova"/>
                <a:sym typeface="Proxima Nova"/>
                <a:hlinkClick r:id="rId4"/>
              </a:rPr>
              <a:t>here</a:t>
            </a:r>
            <a:r>
              <a:rPr lang="en" sz="1000">
                <a:solidFill>
                  <a:schemeClr val="dk2"/>
                </a:solidFill>
                <a:latin typeface="Proxima Nova"/>
                <a:ea typeface="Proxima Nova"/>
                <a:cs typeface="Proxima Nova"/>
                <a:sym typeface="Proxima Nova"/>
              </a:rPr>
              <a:t>. </a:t>
            </a:r>
            <a:endParaRPr sz="1000">
              <a:solidFill>
                <a:schemeClr val="dk2"/>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8" name="Google Shape;108;p17"/>
          <p:cNvSpPr txBox="1"/>
          <p:nvPr/>
        </p:nvSpPr>
        <p:spPr>
          <a:xfrm>
            <a:off x="556825" y="981500"/>
            <a:ext cx="70689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chemeClr val="lt1"/>
                </a:solidFill>
                <a:latin typeface="Proxima Nova"/>
                <a:ea typeface="Proxima Nova"/>
                <a:cs typeface="Proxima Nova"/>
                <a:sym typeface="Proxima Nova"/>
              </a:rPr>
              <a:t>How do Cx compare across apps?</a:t>
            </a:r>
            <a:endParaRPr b="1" sz="4800">
              <a:solidFill>
                <a:schemeClr val="lt1"/>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4" name="Google Shape;114;p18"/>
          <p:cNvSpPr txBox="1"/>
          <p:nvPr/>
        </p:nvSpPr>
        <p:spPr>
          <a:xfrm>
            <a:off x="291500" y="359825"/>
            <a:ext cx="81321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roxima Nova"/>
                <a:ea typeface="Proxima Nova"/>
                <a:cs typeface="Proxima Nova"/>
                <a:sym typeface="Proxima Nova"/>
              </a:rPr>
              <a:t>While most Cx state that they compare cost across apps…</a:t>
            </a:r>
            <a:endParaRPr b="1" sz="2400">
              <a:solidFill>
                <a:schemeClr val="dk1"/>
              </a:solidFill>
              <a:latin typeface="Proxima Nova"/>
              <a:ea typeface="Proxima Nova"/>
              <a:cs typeface="Proxima Nova"/>
              <a:sym typeface="Proxima Nova"/>
            </a:endParaRPr>
          </a:p>
        </p:txBody>
      </p:sp>
      <p:sp>
        <p:nvSpPr>
          <p:cNvPr id="115" name="Google Shape;115;p18"/>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6" name="Google Shape;116;p18"/>
          <p:cNvSpPr txBox="1"/>
          <p:nvPr/>
        </p:nvSpPr>
        <p:spPr>
          <a:xfrm>
            <a:off x="582450" y="3387750"/>
            <a:ext cx="2461800" cy="5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roxima Nova"/>
                <a:ea typeface="Proxima Nova"/>
                <a:cs typeface="Proxima Nova"/>
                <a:sym typeface="Proxima Nova"/>
              </a:rPr>
              <a:t>Of Classic Active Cx state they compare prices across apps</a:t>
            </a:r>
            <a:endParaRPr sz="1200">
              <a:solidFill>
                <a:schemeClr val="dk1"/>
              </a:solidFill>
              <a:latin typeface="Proxima Nova"/>
              <a:ea typeface="Proxima Nova"/>
              <a:cs typeface="Proxima Nova"/>
              <a:sym typeface="Proxima Nova"/>
            </a:endParaRPr>
          </a:p>
        </p:txBody>
      </p:sp>
      <p:sp>
        <p:nvSpPr>
          <p:cNvPr id="117" name="Google Shape;117;p18"/>
          <p:cNvSpPr txBox="1"/>
          <p:nvPr/>
        </p:nvSpPr>
        <p:spPr>
          <a:xfrm>
            <a:off x="6199400" y="3327825"/>
            <a:ext cx="2300400" cy="5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roxima Nova"/>
                <a:ea typeface="Proxima Nova"/>
                <a:cs typeface="Proxima Nova"/>
                <a:sym typeface="Proxima Nova"/>
              </a:rPr>
              <a:t>of DashPass Cx state that they compare prices across apps </a:t>
            </a:r>
            <a:endParaRPr>
              <a:solidFill>
                <a:schemeClr val="dk1"/>
              </a:solidFill>
              <a:latin typeface="Proxima Nova"/>
              <a:ea typeface="Proxima Nova"/>
              <a:cs typeface="Proxima Nova"/>
              <a:sym typeface="Proxima Nova"/>
            </a:endParaRPr>
          </a:p>
        </p:txBody>
      </p:sp>
      <p:sp>
        <p:nvSpPr>
          <p:cNvPr id="118" name="Google Shape;118;p18"/>
          <p:cNvSpPr txBox="1"/>
          <p:nvPr/>
        </p:nvSpPr>
        <p:spPr>
          <a:xfrm>
            <a:off x="3347950" y="3277225"/>
            <a:ext cx="2378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roxima Nova"/>
                <a:ea typeface="Proxima Nova"/>
                <a:cs typeface="Proxima Nova"/>
                <a:sym typeface="Proxima Nova"/>
              </a:rPr>
              <a:t>of Occasional Cx state that they compare prices across apps</a:t>
            </a:r>
            <a:endParaRPr b="1">
              <a:solidFill>
                <a:schemeClr val="dk1"/>
              </a:solidFill>
              <a:latin typeface="Proxima Nova"/>
              <a:ea typeface="Proxima Nova"/>
              <a:cs typeface="Proxima Nova"/>
              <a:sym typeface="Proxima Nova"/>
            </a:endParaRPr>
          </a:p>
        </p:txBody>
      </p:sp>
      <p:grpSp>
        <p:nvGrpSpPr>
          <p:cNvPr id="119" name="Google Shape;119;p18"/>
          <p:cNvGrpSpPr/>
          <p:nvPr/>
        </p:nvGrpSpPr>
        <p:grpSpPr>
          <a:xfrm>
            <a:off x="3871825" y="1811775"/>
            <a:ext cx="1327800" cy="1248000"/>
            <a:chOff x="158700" y="1506975"/>
            <a:chExt cx="1327800" cy="1248000"/>
          </a:xfrm>
        </p:grpSpPr>
        <p:sp>
          <p:nvSpPr>
            <p:cNvPr id="120" name="Google Shape;120;p18"/>
            <p:cNvSpPr/>
            <p:nvPr/>
          </p:nvSpPr>
          <p:spPr>
            <a:xfrm>
              <a:off x="163301" y="1511557"/>
              <a:ext cx="1318500" cy="1238700"/>
            </a:xfrm>
            <a:prstGeom prst="ellipse">
              <a:avLst/>
            </a:prstGeom>
            <a:no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158700" y="1506975"/>
              <a:ext cx="1327800" cy="1248000"/>
            </a:xfrm>
            <a:prstGeom prst="arc">
              <a:avLst>
                <a:gd fmla="val 16329822" name="adj1"/>
                <a:gd fmla="val 6770394" name="adj2"/>
              </a:avLst>
            </a:prstGeom>
            <a:noFill/>
            <a:ln cap="flat" cmpd="sng" w="1143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txBox="1"/>
            <p:nvPr/>
          </p:nvSpPr>
          <p:spPr>
            <a:xfrm>
              <a:off x="211032" y="1893100"/>
              <a:ext cx="1172100" cy="475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2300">
                  <a:solidFill>
                    <a:srgbClr val="3C78D8"/>
                  </a:solidFill>
                  <a:latin typeface="Proxima Nova"/>
                  <a:ea typeface="Proxima Nova"/>
                  <a:cs typeface="Proxima Nova"/>
                  <a:sym typeface="Proxima Nova"/>
                </a:rPr>
                <a:t>59</a:t>
              </a:r>
              <a:r>
                <a:rPr b="1" lang="en" sz="2300">
                  <a:solidFill>
                    <a:srgbClr val="3C78D8"/>
                  </a:solidFill>
                  <a:latin typeface="Proxima Nova"/>
                  <a:ea typeface="Proxima Nova"/>
                  <a:cs typeface="Proxima Nova"/>
                  <a:sym typeface="Proxima Nova"/>
                </a:rPr>
                <a:t>%</a:t>
              </a:r>
              <a:r>
                <a:rPr b="1" lang="en" sz="1000">
                  <a:solidFill>
                    <a:srgbClr val="3C78D8"/>
                  </a:solidFill>
                  <a:latin typeface="Proxima Nova"/>
                  <a:ea typeface="Proxima Nova"/>
                  <a:cs typeface="Proxima Nova"/>
                  <a:sym typeface="Proxima Nova"/>
                </a:rPr>
                <a:t> </a:t>
              </a:r>
              <a:endParaRPr sz="1300">
                <a:solidFill>
                  <a:srgbClr val="3C78D8"/>
                </a:solidFill>
                <a:latin typeface="Proxima Nova"/>
                <a:ea typeface="Proxima Nova"/>
                <a:cs typeface="Proxima Nova"/>
                <a:sym typeface="Proxima Nova"/>
              </a:endParaRPr>
            </a:p>
          </p:txBody>
        </p:sp>
      </p:grpSp>
      <p:grpSp>
        <p:nvGrpSpPr>
          <p:cNvPr id="123" name="Google Shape;123;p18"/>
          <p:cNvGrpSpPr/>
          <p:nvPr/>
        </p:nvGrpSpPr>
        <p:grpSpPr>
          <a:xfrm>
            <a:off x="6691225" y="1887975"/>
            <a:ext cx="1327800" cy="1248000"/>
            <a:chOff x="158700" y="1506975"/>
            <a:chExt cx="1327800" cy="1248000"/>
          </a:xfrm>
        </p:grpSpPr>
        <p:sp>
          <p:nvSpPr>
            <p:cNvPr id="124" name="Google Shape;124;p18"/>
            <p:cNvSpPr/>
            <p:nvPr/>
          </p:nvSpPr>
          <p:spPr>
            <a:xfrm>
              <a:off x="163301" y="1511557"/>
              <a:ext cx="1318500" cy="1238700"/>
            </a:xfrm>
            <a:prstGeom prst="ellipse">
              <a:avLst/>
            </a:prstGeom>
            <a:no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158700" y="1506975"/>
              <a:ext cx="1327800" cy="1248000"/>
            </a:xfrm>
            <a:prstGeom prst="arc">
              <a:avLst>
                <a:gd fmla="val 16329822" name="adj1"/>
                <a:gd fmla="val 7630831" name="adj2"/>
              </a:avLst>
            </a:prstGeom>
            <a:noFill/>
            <a:ln cap="flat" cmpd="sng" w="1143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txBox="1"/>
            <p:nvPr/>
          </p:nvSpPr>
          <p:spPr>
            <a:xfrm>
              <a:off x="211032" y="1893100"/>
              <a:ext cx="1172100" cy="475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2300">
                  <a:solidFill>
                    <a:srgbClr val="674EA7"/>
                  </a:solidFill>
                  <a:latin typeface="Proxima Nova"/>
                  <a:ea typeface="Proxima Nova"/>
                  <a:cs typeface="Proxima Nova"/>
                  <a:sym typeface="Proxima Nova"/>
                </a:rPr>
                <a:t>62</a:t>
              </a:r>
              <a:r>
                <a:rPr b="1" lang="en" sz="2300">
                  <a:solidFill>
                    <a:srgbClr val="674EA7"/>
                  </a:solidFill>
                  <a:latin typeface="Proxima Nova"/>
                  <a:ea typeface="Proxima Nova"/>
                  <a:cs typeface="Proxima Nova"/>
                  <a:sym typeface="Proxima Nova"/>
                </a:rPr>
                <a:t>%</a:t>
              </a:r>
              <a:r>
                <a:rPr b="1" lang="en" sz="1000">
                  <a:solidFill>
                    <a:srgbClr val="674EA7"/>
                  </a:solidFill>
                  <a:latin typeface="Proxima Nova"/>
                  <a:ea typeface="Proxima Nova"/>
                  <a:cs typeface="Proxima Nova"/>
                  <a:sym typeface="Proxima Nova"/>
                </a:rPr>
                <a:t> </a:t>
              </a:r>
              <a:endParaRPr sz="1300">
                <a:solidFill>
                  <a:srgbClr val="674EA7"/>
                </a:solidFill>
                <a:latin typeface="Proxima Nova"/>
                <a:ea typeface="Proxima Nova"/>
                <a:cs typeface="Proxima Nova"/>
                <a:sym typeface="Proxima Nova"/>
              </a:endParaRPr>
            </a:p>
          </p:txBody>
        </p:sp>
      </p:grpSp>
      <p:grpSp>
        <p:nvGrpSpPr>
          <p:cNvPr id="127" name="Google Shape;127;p18"/>
          <p:cNvGrpSpPr/>
          <p:nvPr/>
        </p:nvGrpSpPr>
        <p:grpSpPr>
          <a:xfrm>
            <a:off x="1128625" y="1811775"/>
            <a:ext cx="1327800" cy="1248000"/>
            <a:chOff x="158700" y="1506975"/>
            <a:chExt cx="1327800" cy="1248000"/>
          </a:xfrm>
        </p:grpSpPr>
        <p:sp>
          <p:nvSpPr>
            <p:cNvPr id="128" name="Google Shape;128;p18"/>
            <p:cNvSpPr/>
            <p:nvPr/>
          </p:nvSpPr>
          <p:spPr>
            <a:xfrm>
              <a:off x="163301" y="1511557"/>
              <a:ext cx="1318500" cy="1238700"/>
            </a:xfrm>
            <a:prstGeom prst="ellipse">
              <a:avLst/>
            </a:prstGeom>
            <a:no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158700" y="1506975"/>
              <a:ext cx="1327800" cy="1248000"/>
            </a:xfrm>
            <a:prstGeom prst="arc">
              <a:avLst>
                <a:gd fmla="val 16329822" name="adj1"/>
                <a:gd fmla="val 8376203" name="adj2"/>
              </a:avLst>
            </a:prstGeom>
            <a:noFill/>
            <a:ln cap="flat" cmpd="sng" w="1143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txBox="1"/>
            <p:nvPr/>
          </p:nvSpPr>
          <p:spPr>
            <a:xfrm>
              <a:off x="211032" y="1893100"/>
              <a:ext cx="1172100" cy="475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2300">
                  <a:solidFill>
                    <a:srgbClr val="CC0000"/>
                  </a:solidFill>
                  <a:latin typeface="Proxima Nova"/>
                  <a:ea typeface="Proxima Nova"/>
                  <a:cs typeface="Proxima Nova"/>
                  <a:sym typeface="Proxima Nova"/>
                </a:rPr>
                <a:t>64</a:t>
              </a:r>
              <a:r>
                <a:rPr b="1" lang="en" sz="2300">
                  <a:solidFill>
                    <a:srgbClr val="CC0000"/>
                  </a:solidFill>
                  <a:latin typeface="Proxima Nova"/>
                  <a:ea typeface="Proxima Nova"/>
                  <a:cs typeface="Proxima Nova"/>
                  <a:sym typeface="Proxima Nova"/>
                </a:rPr>
                <a:t>%</a:t>
              </a:r>
              <a:r>
                <a:rPr b="1" lang="en" sz="1000">
                  <a:solidFill>
                    <a:srgbClr val="CC0000"/>
                  </a:solidFill>
                  <a:latin typeface="Proxima Nova"/>
                  <a:ea typeface="Proxima Nova"/>
                  <a:cs typeface="Proxima Nova"/>
                  <a:sym typeface="Proxima Nova"/>
                </a:rPr>
                <a:t> </a:t>
              </a:r>
              <a:endParaRPr sz="1300">
                <a:solidFill>
                  <a:srgbClr val="CC0000"/>
                </a:solidFill>
                <a:latin typeface="Proxima Nova"/>
                <a:ea typeface="Proxima Nova"/>
                <a:cs typeface="Proxima Nova"/>
                <a:sym typeface="Proxima Nova"/>
              </a:endParaRPr>
            </a:p>
          </p:txBody>
        </p:sp>
      </p:grpSp>
      <p:sp>
        <p:nvSpPr>
          <p:cNvPr id="131" name="Google Shape;131;p18"/>
          <p:cNvSpPr txBox="1"/>
          <p:nvPr/>
        </p:nvSpPr>
        <p:spPr>
          <a:xfrm>
            <a:off x="105725" y="4739425"/>
            <a:ext cx="30000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600">
                <a:solidFill>
                  <a:schemeClr val="dk1"/>
                </a:solidFill>
                <a:latin typeface="Proxima Nova"/>
                <a:ea typeface="Proxima Nova"/>
                <a:cs typeface="Proxima Nova"/>
                <a:sym typeface="Proxima Nova"/>
              </a:rPr>
              <a:t>Base: n=443 DoorDash users</a:t>
            </a:r>
            <a:endParaRPr sz="6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600">
                <a:solidFill>
                  <a:schemeClr val="dk1"/>
                </a:solidFill>
                <a:latin typeface="Proxima Nova"/>
                <a:ea typeface="Proxima Nova"/>
                <a:cs typeface="Proxima Nova"/>
                <a:sym typeface="Proxima Nova"/>
              </a:rPr>
              <a:t>Source: Comparing Across Apps</a:t>
            </a:r>
            <a:endParaRPr sz="600">
              <a:solidFill>
                <a:schemeClr val="dk1"/>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7" name="Google Shape;137;p19"/>
          <p:cNvSpPr txBox="1"/>
          <p:nvPr/>
        </p:nvSpPr>
        <p:spPr>
          <a:xfrm>
            <a:off x="362900" y="265450"/>
            <a:ext cx="49023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rgbClr val="666666"/>
              </a:solidFill>
              <a:latin typeface="Proxima Nova"/>
              <a:ea typeface="Proxima Nova"/>
              <a:cs typeface="Proxima Nova"/>
              <a:sym typeface="Proxima Nova"/>
            </a:endParaRPr>
          </a:p>
        </p:txBody>
      </p:sp>
      <p:sp>
        <p:nvSpPr>
          <p:cNvPr id="138" name="Google Shape;138;p19"/>
          <p:cNvSpPr txBox="1"/>
          <p:nvPr/>
        </p:nvSpPr>
        <p:spPr>
          <a:xfrm>
            <a:off x="287400" y="454225"/>
            <a:ext cx="81321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roxima Nova"/>
                <a:ea typeface="Proxima Nova"/>
                <a:cs typeface="Proxima Nova"/>
                <a:sym typeface="Proxima Nova"/>
              </a:rPr>
              <a:t>… their definition of comparison is not consistent</a:t>
            </a:r>
            <a:endParaRPr b="1" sz="2400">
              <a:solidFill>
                <a:schemeClr val="dk1"/>
              </a:solidFill>
              <a:latin typeface="Proxima Nova"/>
              <a:ea typeface="Proxima Nova"/>
              <a:cs typeface="Proxima Nova"/>
              <a:sym typeface="Proxima Nova"/>
            </a:endParaRPr>
          </a:p>
        </p:txBody>
      </p:sp>
      <p:sp>
        <p:nvSpPr>
          <p:cNvPr id="139" name="Google Shape;139;p19"/>
          <p:cNvSpPr txBox="1"/>
          <p:nvPr/>
        </p:nvSpPr>
        <p:spPr>
          <a:xfrm>
            <a:off x="474450" y="1324350"/>
            <a:ext cx="498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What does a comparison mean to Cx?</a:t>
            </a:r>
            <a:endParaRPr b="1">
              <a:solidFill>
                <a:schemeClr val="dk1"/>
              </a:solidFill>
              <a:latin typeface="Proxima Nova"/>
              <a:ea typeface="Proxima Nova"/>
              <a:cs typeface="Proxima Nova"/>
              <a:sym typeface="Proxima Nova"/>
            </a:endParaRPr>
          </a:p>
        </p:txBody>
      </p:sp>
      <p:sp>
        <p:nvSpPr>
          <p:cNvPr id="140" name="Google Shape;140;p19"/>
          <p:cNvSpPr txBox="1"/>
          <p:nvPr/>
        </p:nvSpPr>
        <p:spPr>
          <a:xfrm>
            <a:off x="1202525" y="2032763"/>
            <a:ext cx="6517500" cy="561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E23208"/>
              </a:buClr>
              <a:buSzPts val="1400"/>
              <a:buFont typeface="Proxima Nova"/>
              <a:buAutoNum type="arabicPeriod"/>
            </a:pPr>
            <a:r>
              <a:rPr b="1" lang="en">
                <a:solidFill>
                  <a:schemeClr val="dk2"/>
                </a:solidFill>
                <a:latin typeface="Proxima Nova"/>
                <a:ea typeface="Proxima Nova"/>
                <a:cs typeface="Proxima Nova"/>
                <a:sym typeface="Proxima Nova"/>
              </a:rPr>
              <a:t>I have </a:t>
            </a:r>
            <a:r>
              <a:rPr b="1" lang="en">
                <a:solidFill>
                  <a:srgbClr val="E23208"/>
                </a:solidFill>
                <a:latin typeface="Proxima Nova"/>
                <a:ea typeface="Proxima Nova"/>
                <a:cs typeface="Proxima Nova"/>
                <a:sym typeface="Proxima Nova"/>
              </a:rPr>
              <a:t>thought about what and where</a:t>
            </a:r>
            <a:r>
              <a:rPr b="1" lang="en">
                <a:solidFill>
                  <a:schemeClr val="dk2"/>
                </a:solidFill>
                <a:latin typeface="Proxima Nova"/>
                <a:ea typeface="Proxima Nova"/>
                <a:cs typeface="Proxima Nova"/>
                <a:sym typeface="Proxima Nova"/>
              </a:rPr>
              <a:t> I want to order from </a:t>
            </a:r>
            <a:r>
              <a:rPr b="1" lang="en">
                <a:solidFill>
                  <a:srgbClr val="E23208"/>
                </a:solidFill>
                <a:latin typeface="Proxima Nova"/>
                <a:ea typeface="Proxima Nova"/>
                <a:cs typeface="Proxima Nova"/>
                <a:sym typeface="Proxima Nova"/>
              </a:rPr>
              <a:t>before I go to </a:t>
            </a:r>
            <a:r>
              <a:rPr b="1" lang="en" u="sng">
                <a:solidFill>
                  <a:srgbClr val="E23208"/>
                </a:solidFill>
                <a:latin typeface="Proxima Nova"/>
                <a:ea typeface="Proxima Nova"/>
                <a:cs typeface="Proxima Nova"/>
                <a:sym typeface="Proxima Nova"/>
              </a:rPr>
              <a:t>any</a:t>
            </a:r>
            <a:r>
              <a:rPr b="1" lang="en">
                <a:solidFill>
                  <a:srgbClr val="E23208"/>
                </a:solidFill>
                <a:latin typeface="Proxima Nova"/>
                <a:ea typeface="Proxima Nova"/>
                <a:cs typeface="Proxima Nova"/>
                <a:sym typeface="Proxima Nova"/>
              </a:rPr>
              <a:t> app to order</a:t>
            </a:r>
            <a:endParaRPr b="1">
              <a:solidFill>
                <a:srgbClr val="E23208"/>
              </a:solidFill>
              <a:latin typeface="Proxima Nova"/>
              <a:ea typeface="Proxima Nova"/>
              <a:cs typeface="Proxima Nova"/>
              <a:sym typeface="Proxima Nova"/>
            </a:endParaRPr>
          </a:p>
          <a:p>
            <a:pPr indent="0" lvl="0" marL="457200" rtl="0" algn="l">
              <a:spcBef>
                <a:spcPts val="0"/>
              </a:spcBef>
              <a:spcAft>
                <a:spcPts val="0"/>
              </a:spcAft>
              <a:buNone/>
            </a:pPr>
            <a:r>
              <a:t/>
            </a:r>
            <a:endParaRPr b="1">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b="1">
              <a:solidFill>
                <a:schemeClr val="dk2"/>
              </a:solidFill>
              <a:latin typeface="Proxima Nova"/>
              <a:ea typeface="Proxima Nova"/>
              <a:cs typeface="Proxima Nova"/>
              <a:sym typeface="Proxima Nova"/>
            </a:endParaRPr>
          </a:p>
          <a:p>
            <a:pPr indent="-317500" lvl="0" marL="457200" rtl="0" algn="l">
              <a:spcBef>
                <a:spcPts val="0"/>
              </a:spcBef>
              <a:spcAft>
                <a:spcPts val="0"/>
              </a:spcAft>
              <a:buClr>
                <a:srgbClr val="E23208"/>
              </a:buClr>
              <a:buSzPts val="1400"/>
              <a:buFont typeface="Proxima Nova"/>
              <a:buAutoNum type="arabicPeriod"/>
            </a:pPr>
            <a:r>
              <a:rPr b="1" lang="en">
                <a:solidFill>
                  <a:schemeClr val="dk2"/>
                </a:solidFill>
                <a:latin typeface="Proxima Nova"/>
                <a:ea typeface="Proxima Nova"/>
                <a:cs typeface="Proxima Nova"/>
                <a:sym typeface="Proxima Nova"/>
              </a:rPr>
              <a:t>I go to place an order but </a:t>
            </a:r>
            <a:r>
              <a:rPr b="1" lang="en">
                <a:solidFill>
                  <a:srgbClr val="E23208"/>
                </a:solidFill>
                <a:latin typeface="Proxima Nova"/>
                <a:ea typeface="Proxima Nova"/>
                <a:cs typeface="Proxima Nova"/>
                <a:sym typeface="Proxima Nova"/>
              </a:rPr>
              <a:t>high costs </a:t>
            </a:r>
            <a:r>
              <a:rPr b="1" lang="en" u="sng">
                <a:solidFill>
                  <a:srgbClr val="E23208"/>
                </a:solidFill>
                <a:latin typeface="Proxima Nova"/>
                <a:ea typeface="Proxima Nova"/>
                <a:cs typeface="Proxima Nova"/>
                <a:sym typeface="Proxima Nova"/>
              </a:rPr>
              <a:t>cause me to look</a:t>
            </a:r>
            <a:r>
              <a:rPr b="1" lang="en">
                <a:solidFill>
                  <a:srgbClr val="E23208"/>
                </a:solidFill>
                <a:latin typeface="Proxima Nova"/>
                <a:ea typeface="Proxima Nova"/>
                <a:cs typeface="Proxima Nova"/>
                <a:sym typeface="Proxima Nova"/>
              </a:rPr>
              <a:t> at other apps</a:t>
            </a:r>
            <a:endParaRPr b="1">
              <a:solidFill>
                <a:srgbClr val="E23208"/>
              </a:solidFill>
              <a:latin typeface="Proxima Nova"/>
              <a:ea typeface="Proxima Nova"/>
              <a:cs typeface="Proxima Nova"/>
              <a:sym typeface="Proxima Nova"/>
            </a:endParaRPr>
          </a:p>
          <a:p>
            <a:pPr indent="0" lvl="0" marL="0" rtl="0" algn="l">
              <a:spcBef>
                <a:spcPts val="0"/>
              </a:spcBef>
              <a:spcAft>
                <a:spcPts val="0"/>
              </a:spcAft>
              <a:buNone/>
            </a:pPr>
            <a:r>
              <a:t/>
            </a:r>
            <a:endParaRPr b="1">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b="1">
              <a:solidFill>
                <a:schemeClr val="dk2"/>
              </a:solidFill>
              <a:latin typeface="Proxima Nova"/>
              <a:ea typeface="Proxima Nova"/>
              <a:cs typeface="Proxima Nova"/>
              <a:sym typeface="Proxima Nova"/>
            </a:endParaRPr>
          </a:p>
          <a:p>
            <a:pPr indent="-317500" lvl="0" marL="457200" rtl="0" algn="l">
              <a:spcBef>
                <a:spcPts val="0"/>
              </a:spcBef>
              <a:spcAft>
                <a:spcPts val="0"/>
              </a:spcAft>
              <a:buClr>
                <a:srgbClr val="E23208"/>
              </a:buClr>
              <a:buSzPts val="1400"/>
              <a:buFont typeface="Proxima Nova"/>
              <a:buAutoNum type="arabicPeriod"/>
            </a:pPr>
            <a:r>
              <a:rPr b="1" lang="en">
                <a:solidFill>
                  <a:schemeClr val="dk2"/>
                </a:solidFill>
                <a:latin typeface="Proxima Nova"/>
                <a:ea typeface="Proxima Nova"/>
                <a:cs typeface="Proxima Nova"/>
                <a:sym typeface="Proxima Nova"/>
              </a:rPr>
              <a:t>I </a:t>
            </a:r>
            <a:r>
              <a:rPr b="1" lang="en" u="sng">
                <a:solidFill>
                  <a:srgbClr val="E23208"/>
                </a:solidFill>
                <a:latin typeface="Proxima Nova"/>
                <a:ea typeface="Proxima Nova"/>
                <a:cs typeface="Proxima Nova"/>
                <a:sym typeface="Proxima Nova"/>
              </a:rPr>
              <a:t>open an app</a:t>
            </a:r>
            <a:r>
              <a:rPr b="1" lang="en">
                <a:solidFill>
                  <a:srgbClr val="E23208"/>
                </a:solidFill>
                <a:latin typeface="Proxima Nova"/>
                <a:ea typeface="Proxima Nova"/>
                <a:cs typeface="Proxima Nova"/>
                <a:sym typeface="Proxima Nova"/>
              </a:rPr>
              <a:t> with the intention of comparing </a:t>
            </a:r>
            <a:r>
              <a:rPr b="1" lang="en">
                <a:solidFill>
                  <a:schemeClr val="dk2"/>
                </a:solidFill>
                <a:latin typeface="Proxima Nova"/>
                <a:ea typeface="Proxima Nova"/>
                <a:cs typeface="Proxima Nova"/>
                <a:sym typeface="Proxima Nova"/>
              </a:rPr>
              <a:t>multiple apps</a:t>
            </a:r>
            <a:endParaRPr b="1">
              <a:solidFill>
                <a:schemeClr val="dk2"/>
              </a:solidFill>
              <a:latin typeface="Proxima Nova"/>
              <a:ea typeface="Proxima Nova"/>
              <a:cs typeface="Proxima Nova"/>
              <a:sym typeface="Proxima Nova"/>
            </a:endParaRPr>
          </a:p>
        </p:txBody>
      </p:sp>
      <p:sp>
        <p:nvSpPr>
          <p:cNvPr id="141" name="Google Shape;141;p19"/>
          <p:cNvSpPr txBox="1"/>
          <p:nvPr/>
        </p:nvSpPr>
        <p:spPr>
          <a:xfrm>
            <a:off x="286700" y="1821100"/>
            <a:ext cx="738900" cy="34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2"/>
                </a:solidFill>
                <a:latin typeface="Proxima Nova"/>
                <a:ea typeface="Proxima Nova"/>
                <a:cs typeface="Proxima Nova"/>
                <a:sym typeface="Proxima Nova"/>
              </a:rPr>
              <a:t>Most frequent</a:t>
            </a:r>
            <a:endParaRPr sz="700">
              <a:solidFill>
                <a:schemeClr val="dk2"/>
              </a:solidFill>
              <a:latin typeface="Proxima Nova"/>
              <a:ea typeface="Proxima Nova"/>
              <a:cs typeface="Proxima Nova"/>
              <a:sym typeface="Proxima Nova"/>
            </a:endParaRPr>
          </a:p>
        </p:txBody>
      </p:sp>
      <p:sp>
        <p:nvSpPr>
          <p:cNvPr id="142" name="Google Shape;142;p19"/>
          <p:cNvSpPr txBox="1"/>
          <p:nvPr/>
        </p:nvSpPr>
        <p:spPr>
          <a:xfrm>
            <a:off x="286700" y="4270325"/>
            <a:ext cx="819900" cy="34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2"/>
                </a:solidFill>
                <a:latin typeface="Proxima Nova"/>
                <a:ea typeface="Proxima Nova"/>
                <a:cs typeface="Proxima Nova"/>
                <a:sym typeface="Proxima Nova"/>
              </a:rPr>
              <a:t>Leas</a:t>
            </a:r>
            <a:r>
              <a:rPr lang="en" sz="700">
                <a:solidFill>
                  <a:schemeClr val="dk2"/>
                </a:solidFill>
                <a:latin typeface="Proxima Nova"/>
                <a:ea typeface="Proxima Nova"/>
                <a:cs typeface="Proxima Nova"/>
                <a:sym typeface="Proxima Nova"/>
              </a:rPr>
              <a:t>t frequent</a:t>
            </a:r>
            <a:endParaRPr sz="700">
              <a:solidFill>
                <a:schemeClr val="dk2"/>
              </a:solidFill>
              <a:latin typeface="Proxima Nova"/>
              <a:ea typeface="Proxima Nova"/>
              <a:cs typeface="Proxima Nova"/>
              <a:sym typeface="Proxima Nova"/>
            </a:endParaRPr>
          </a:p>
        </p:txBody>
      </p:sp>
      <p:cxnSp>
        <p:nvCxnSpPr>
          <p:cNvPr id="143" name="Google Shape;143;p19"/>
          <p:cNvCxnSpPr/>
          <p:nvPr/>
        </p:nvCxnSpPr>
        <p:spPr>
          <a:xfrm>
            <a:off x="656150" y="2162225"/>
            <a:ext cx="9000" cy="2108100"/>
          </a:xfrm>
          <a:prstGeom prst="straightConnector1">
            <a:avLst/>
          </a:prstGeom>
          <a:noFill/>
          <a:ln cap="flat" cmpd="sng" w="9525">
            <a:solidFill>
              <a:srgbClr val="CCCCCC"/>
            </a:solidFill>
            <a:prstDash val="solid"/>
            <a:round/>
            <a:headEnd len="med" w="med" type="none"/>
            <a:tailEnd len="med" w="med" type="triangle"/>
          </a:ln>
        </p:spPr>
      </p:cxnSp>
      <p:pic>
        <p:nvPicPr>
          <p:cNvPr id="144" name="Google Shape;144;p19"/>
          <p:cNvPicPr preferRelativeResize="0"/>
          <p:nvPr/>
        </p:nvPicPr>
        <p:blipFill>
          <a:blip r:embed="rId3">
            <a:alphaModFix/>
          </a:blip>
          <a:stretch>
            <a:fillRect/>
          </a:stretch>
        </p:blipFill>
        <p:spPr>
          <a:xfrm>
            <a:off x="7502450" y="3514101"/>
            <a:ext cx="1271274" cy="1271274"/>
          </a:xfrm>
          <a:prstGeom prst="rect">
            <a:avLst/>
          </a:prstGeom>
          <a:noFill/>
          <a:ln>
            <a:noFill/>
          </a:ln>
        </p:spPr>
      </p:pic>
      <p:sp>
        <p:nvSpPr>
          <p:cNvPr id="145" name="Google Shape;145;p19"/>
          <p:cNvSpPr txBox="1"/>
          <p:nvPr/>
        </p:nvSpPr>
        <p:spPr>
          <a:xfrm>
            <a:off x="105725" y="4739425"/>
            <a:ext cx="30000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600">
                <a:solidFill>
                  <a:schemeClr val="dk1"/>
                </a:solidFill>
                <a:latin typeface="Proxima Nova"/>
                <a:ea typeface="Proxima Nova"/>
                <a:cs typeface="Proxima Nova"/>
                <a:sym typeface="Proxima Nova"/>
              </a:rPr>
              <a:t>Base: n=443 DoorDash users</a:t>
            </a:r>
            <a:endParaRPr sz="6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600">
                <a:solidFill>
                  <a:schemeClr val="dk1"/>
                </a:solidFill>
                <a:latin typeface="Proxima Nova"/>
                <a:ea typeface="Proxima Nova"/>
                <a:cs typeface="Proxima Nova"/>
                <a:sym typeface="Proxima Nova"/>
              </a:rPr>
              <a:t>Source: Comparing Across Apps</a:t>
            </a:r>
            <a:endParaRPr sz="600">
              <a:solidFill>
                <a:schemeClr val="dk1"/>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0"/>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1" name="Google Shape;151;p20"/>
          <p:cNvSpPr txBox="1"/>
          <p:nvPr/>
        </p:nvSpPr>
        <p:spPr>
          <a:xfrm>
            <a:off x="287400" y="76700"/>
            <a:ext cx="76968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roxima Nova"/>
                <a:ea typeface="Proxima Nova"/>
                <a:cs typeface="Proxima Nova"/>
                <a:sym typeface="Proxima Nova"/>
              </a:rPr>
              <a:t>Total cost is the top factor when comparing across apps; quality and loyalty are much less important</a:t>
            </a:r>
            <a:endParaRPr b="1" sz="2400">
              <a:solidFill>
                <a:schemeClr val="dk1"/>
              </a:solidFill>
              <a:latin typeface="Proxima Nova"/>
              <a:ea typeface="Proxima Nova"/>
              <a:cs typeface="Proxima Nova"/>
              <a:sym typeface="Proxima Nova"/>
            </a:endParaRPr>
          </a:p>
        </p:txBody>
      </p:sp>
      <p:pic>
        <p:nvPicPr>
          <p:cNvPr id="152" name="Google Shape;152;p20" title="Top considerations when comparing multiple apps"/>
          <p:cNvPicPr preferRelativeResize="0"/>
          <p:nvPr/>
        </p:nvPicPr>
        <p:blipFill>
          <a:blip r:embed="rId3">
            <a:alphaModFix/>
          </a:blip>
          <a:stretch>
            <a:fillRect/>
          </a:stretch>
        </p:blipFill>
        <p:spPr>
          <a:xfrm>
            <a:off x="152400" y="1513150"/>
            <a:ext cx="8919475" cy="3031224"/>
          </a:xfrm>
          <a:prstGeom prst="rect">
            <a:avLst/>
          </a:prstGeom>
          <a:noFill/>
          <a:ln>
            <a:noFill/>
          </a:ln>
        </p:spPr>
      </p:pic>
      <p:pic>
        <p:nvPicPr>
          <p:cNvPr id="153" name="Google Shape;153;p20"/>
          <p:cNvPicPr preferRelativeResize="0"/>
          <p:nvPr/>
        </p:nvPicPr>
        <p:blipFill>
          <a:blip r:embed="rId4">
            <a:alphaModFix/>
          </a:blip>
          <a:stretch>
            <a:fillRect/>
          </a:stretch>
        </p:blipFill>
        <p:spPr>
          <a:xfrm>
            <a:off x="796450" y="4419707"/>
            <a:ext cx="476049" cy="476049"/>
          </a:xfrm>
          <a:prstGeom prst="rect">
            <a:avLst/>
          </a:prstGeom>
          <a:noFill/>
          <a:ln>
            <a:noFill/>
          </a:ln>
        </p:spPr>
      </p:pic>
      <p:pic>
        <p:nvPicPr>
          <p:cNvPr id="154" name="Google Shape;154;p20"/>
          <p:cNvPicPr preferRelativeResize="0"/>
          <p:nvPr/>
        </p:nvPicPr>
        <p:blipFill>
          <a:blip r:embed="rId5">
            <a:alphaModFix/>
          </a:blip>
          <a:stretch>
            <a:fillRect/>
          </a:stretch>
        </p:blipFill>
        <p:spPr>
          <a:xfrm>
            <a:off x="1694400" y="4499219"/>
            <a:ext cx="317025" cy="317025"/>
          </a:xfrm>
          <a:prstGeom prst="rect">
            <a:avLst/>
          </a:prstGeom>
          <a:noFill/>
          <a:ln>
            <a:noFill/>
          </a:ln>
        </p:spPr>
      </p:pic>
      <p:pic>
        <p:nvPicPr>
          <p:cNvPr id="155" name="Google Shape;155;p20"/>
          <p:cNvPicPr preferRelativeResize="0"/>
          <p:nvPr/>
        </p:nvPicPr>
        <p:blipFill>
          <a:blip r:embed="rId6">
            <a:alphaModFix/>
          </a:blip>
          <a:stretch>
            <a:fillRect/>
          </a:stretch>
        </p:blipFill>
        <p:spPr>
          <a:xfrm>
            <a:off x="2535750" y="4536344"/>
            <a:ext cx="242775" cy="242775"/>
          </a:xfrm>
          <a:prstGeom prst="rect">
            <a:avLst/>
          </a:prstGeom>
          <a:noFill/>
          <a:ln>
            <a:noFill/>
          </a:ln>
        </p:spPr>
      </p:pic>
      <p:pic>
        <p:nvPicPr>
          <p:cNvPr id="156" name="Google Shape;156;p20"/>
          <p:cNvPicPr preferRelativeResize="0"/>
          <p:nvPr/>
        </p:nvPicPr>
        <p:blipFill>
          <a:blip r:embed="rId7">
            <a:alphaModFix/>
          </a:blip>
          <a:stretch>
            <a:fillRect/>
          </a:stretch>
        </p:blipFill>
        <p:spPr>
          <a:xfrm>
            <a:off x="3311725" y="4536344"/>
            <a:ext cx="242775" cy="242775"/>
          </a:xfrm>
          <a:prstGeom prst="rect">
            <a:avLst/>
          </a:prstGeom>
          <a:noFill/>
          <a:ln>
            <a:noFill/>
          </a:ln>
        </p:spPr>
      </p:pic>
      <p:pic>
        <p:nvPicPr>
          <p:cNvPr id="157" name="Google Shape;157;p20"/>
          <p:cNvPicPr preferRelativeResize="0"/>
          <p:nvPr/>
        </p:nvPicPr>
        <p:blipFill>
          <a:blip r:embed="rId8">
            <a:alphaModFix/>
          </a:blip>
          <a:stretch>
            <a:fillRect/>
          </a:stretch>
        </p:blipFill>
        <p:spPr>
          <a:xfrm>
            <a:off x="4087700" y="4536344"/>
            <a:ext cx="242775" cy="242775"/>
          </a:xfrm>
          <a:prstGeom prst="rect">
            <a:avLst/>
          </a:prstGeom>
          <a:noFill/>
          <a:ln>
            <a:noFill/>
          </a:ln>
        </p:spPr>
      </p:pic>
      <p:pic>
        <p:nvPicPr>
          <p:cNvPr id="158" name="Google Shape;158;p20"/>
          <p:cNvPicPr preferRelativeResize="0"/>
          <p:nvPr/>
        </p:nvPicPr>
        <p:blipFill>
          <a:blip r:embed="rId9">
            <a:alphaModFix/>
          </a:blip>
          <a:stretch>
            <a:fillRect/>
          </a:stretch>
        </p:blipFill>
        <p:spPr>
          <a:xfrm>
            <a:off x="4918225" y="4499219"/>
            <a:ext cx="317025" cy="317025"/>
          </a:xfrm>
          <a:prstGeom prst="rect">
            <a:avLst/>
          </a:prstGeom>
          <a:noFill/>
          <a:ln>
            <a:noFill/>
          </a:ln>
        </p:spPr>
      </p:pic>
      <p:pic>
        <p:nvPicPr>
          <p:cNvPr id="159" name="Google Shape;159;p20"/>
          <p:cNvPicPr preferRelativeResize="0"/>
          <p:nvPr/>
        </p:nvPicPr>
        <p:blipFill>
          <a:blip r:embed="rId10">
            <a:alphaModFix/>
          </a:blip>
          <a:stretch>
            <a:fillRect/>
          </a:stretch>
        </p:blipFill>
        <p:spPr>
          <a:xfrm>
            <a:off x="5639650" y="4460931"/>
            <a:ext cx="393600" cy="393600"/>
          </a:xfrm>
          <a:prstGeom prst="rect">
            <a:avLst/>
          </a:prstGeom>
          <a:noFill/>
          <a:ln>
            <a:noFill/>
          </a:ln>
        </p:spPr>
      </p:pic>
      <p:pic>
        <p:nvPicPr>
          <p:cNvPr id="160" name="Google Shape;160;p20"/>
          <p:cNvPicPr preferRelativeResize="0"/>
          <p:nvPr/>
        </p:nvPicPr>
        <p:blipFill>
          <a:blip r:embed="rId11">
            <a:alphaModFix/>
          </a:blip>
          <a:stretch>
            <a:fillRect/>
          </a:stretch>
        </p:blipFill>
        <p:spPr>
          <a:xfrm>
            <a:off x="6534875" y="4536344"/>
            <a:ext cx="242775" cy="242775"/>
          </a:xfrm>
          <a:prstGeom prst="rect">
            <a:avLst/>
          </a:prstGeom>
          <a:noFill/>
          <a:ln>
            <a:noFill/>
          </a:ln>
        </p:spPr>
      </p:pic>
      <p:pic>
        <p:nvPicPr>
          <p:cNvPr id="161" name="Google Shape;161;p20"/>
          <p:cNvPicPr preferRelativeResize="0"/>
          <p:nvPr/>
        </p:nvPicPr>
        <p:blipFill>
          <a:blip r:embed="rId12">
            <a:alphaModFix/>
          </a:blip>
          <a:stretch>
            <a:fillRect/>
          </a:stretch>
        </p:blipFill>
        <p:spPr>
          <a:xfrm>
            <a:off x="7342425" y="4499219"/>
            <a:ext cx="317025" cy="317025"/>
          </a:xfrm>
          <a:prstGeom prst="rect">
            <a:avLst/>
          </a:prstGeom>
          <a:noFill/>
          <a:ln>
            <a:noFill/>
          </a:ln>
        </p:spPr>
      </p:pic>
      <p:pic>
        <p:nvPicPr>
          <p:cNvPr id="162" name="Google Shape;162;p20"/>
          <p:cNvPicPr preferRelativeResize="0"/>
          <p:nvPr/>
        </p:nvPicPr>
        <p:blipFill>
          <a:blip r:embed="rId13">
            <a:alphaModFix/>
          </a:blip>
          <a:stretch>
            <a:fillRect/>
          </a:stretch>
        </p:blipFill>
        <p:spPr>
          <a:xfrm>
            <a:off x="8224225" y="4499219"/>
            <a:ext cx="317025" cy="317025"/>
          </a:xfrm>
          <a:prstGeom prst="rect">
            <a:avLst/>
          </a:prstGeom>
          <a:noFill/>
          <a:ln>
            <a:noFill/>
          </a:ln>
        </p:spPr>
      </p:pic>
      <p:sp>
        <p:nvSpPr>
          <p:cNvPr id="163" name="Google Shape;163;p20"/>
          <p:cNvSpPr txBox="1"/>
          <p:nvPr/>
        </p:nvSpPr>
        <p:spPr>
          <a:xfrm>
            <a:off x="306300" y="1068100"/>
            <a:ext cx="76590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Top factors considered when comparing across apps:</a:t>
            </a:r>
            <a:endParaRPr b="1">
              <a:solidFill>
                <a:schemeClr val="dk1"/>
              </a:solidFill>
              <a:latin typeface="Proxima Nova"/>
              <a:ea typeface="Proxima Nova"/>
              <a:cs typeface="Proxima Nova"/>
              <a:sym typeface="Proxima Nova"/>
            </a:endParaRPr>
          </a:p>
        </p:txBody>
      </p:sp>
      <p:sp>
        <p:nvSpPr>
          <p:cNvPr id="164" name="Google Shape;164;p20"/>
          <p:cNvSpPr txBox="1"/>
          <p:nvPr/>
        </p:nvSpPr>
        <p:spPr>
          <a:xfrm>
            <a:off x="105725" y="4739425"/>
            <a:ext cx="30000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600">
                <a:solidFill>
                  <a:schemeClr val="dk1"/>
                </a:solidFill>
                <a:latin typeface="Proxima Nova"/>
                <a:ea typeface="Proxima Nova"/>
                <a:cs typeface="Proxima Nova"/>
                <a:sym typeface="Proxima Nova"/>
              </a:rPr>
              <a:t>Base: n=443 DoorDash users</a:t>
            </a:r>
            <a:endParaRPr sz="6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600">
                <a:solidFill>
                  <a:schemeClr val="dk1"/>
                </a:solidFill>
                <a:latin typeface="Proxima Nova"/>
                <a:ea typeface="Proxima Nova"/>
                <a:cs typeface="Proxima Nova"/>
                <a:sym typeface="Proxima Nova"/>
              </a:rPr>
              <a:t>Source: Comparing Across Apps</a:t>
            </a:r>
            <a:endParaRPr sz="600">
              <a:solidFill>
                <a:schemeClr val="dk1"/>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0" name="Google Shape;170;p21"/>
          <p:cNvSpPr txBox="1"/>
          <p:nvPr/>
        </p:nvSpPr>
        <p:spPr>
          <a:xfrm>
            <a:off x="344100" y="214650"/>
            <a:ext cx="75834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roxima Nova"/>
                <a:ea typeface="Proxima Nova"/>
                <a:cs typeface="Proxima Nova"/>
                <a:sym typeface="Proxima Nova"/>
              </a:rPr>
              <a:t>Occasional</a:t>
            </a:r>
            <a:r>
              <a:rPr b="1" lang="en" sz="2400">
                <a:solidFill>
                  <a:schemeClr val="dk1"/>
                </a:solidFill>
                <a:latin typeface="Proxima Nova"/>
                <a:ea typeface="Proxima Nova"/>
                <a:cs typeface="Proxima Nova"/>
                <a:sym typeface="Proxima Nova"/>
              </a:rPr>
              <a:t> Cx are more likely to look on apps for deals; in-app savings experience is critical</a:t>
            </a:r>
            <a:endParaRPr b="1" sz="2400">
              <a:solidFill>
                <a:schemeClr val="dk1"/>
              </a:solidFill>
              <a:latin typeface="Proxima Nova"/>
              <a:ea typeface="Proxima Nova"/>
              <a:cs typeface="Proxima Nova"/>
              <a:sym typeface="Proxima Nova"/>
            </a:endParaRPr>
          </a:p>
        </p:txBody>
      </p:sp>
      <p:pic>
        <p:nvPicPr>
          <p:cNvPr id="171" name="Google Shape;171;p21"/>
          <p:cNvPicPr preferRelativeResize="0"/>
          <p:nvPr/>
        </p:nvPicPr>
        <p:blipFill>
          <a:blip r:embed="rId3">
            <a:alphaModFix/>
          </a:blip>
          <a:stretch>
            <a:fillRect/>
          </a:stretch>
        </p:blipFill>
        <p:spPr>
          <a:xfrm>
            <a:off x="362888" y="1519100"/>
            <a:ext cx="7982825" cy="2655449"/>
          </a:xfrm>
          <a:prstGeom prst="rect">
            <a:avLst/>
          </a:prstGeom>
          <a:noFill/>
          <a:ln>
            <a:noFill/>
          </a:ln>
        </p:spPr>
      </p:pic>
      <p:sp>
        <p:nvSpPr>
          <p:cNvPr id="172" name="Google Shape;172;p21"/>
          <p:cNvSpPr/>
          <p:nvPr/>
        </p:nvSpPr>
        <p:spPr>
          <a:xfrm rot="1178758">
            <a:off x="2033762" y="2359097"/>
            <a:ext cx="1472306" cy="604255"/>
          </a:xfrm>
          <a:prstGeom prst="ellipse">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txBox="1"/>
          <p:nvPr/>
        </p:nvSpPr>
        <p:spPr>
          <a:xfrm>
            <a:off x="1721875" y="4067575"/>
            <a:ext cx="1921200" cy="6771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solidFill>
                  <a:srgbClr val="1F1F1F"/>
                </a:solidFill>
                <a:latin typeface="Proxima Nova"/>
                <a:ea typeface="Proxima Nova"/>
                <a:cs typeface="Proxima Nova"/>
                <a:sym typeface="Proxima Nova"/>
              </a:rPr>
              <a:t>Occasional Cx were less likely to state they notice emails or push notifications from DoorDash, they see them more frequently from UberEats</a:t>
            </a:r>
            <a:endParaRPr i="1" sz="800">
              <a:latin typeface="Proxima Nova"/>
              <a:ea typeface="Proxima Nova"/>
              <a:cs typeface="Proxima Nova"/>
              <a:sym typeface="Proxima Nova"/>
            </a:endParaRPr>
          </a:p>
        </p:txBody>
      </p:sp>
      <p:sp>
        <p:nvSpPr>
          <p:cNvPr id="174" name="Google Shape;174;p21"/>
          <p:cNvSpPr txBox="1"/>
          <p:nvPr/>
        </p:nvSpPr>
        <p:spPr>
          <a:xfrm>
            <a:off x="5894700" y="4174550"/>
            <a:ext cx="1921200" cy="6771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solidFill>
                  <a:srgbClr val="1F1F1F"/>
                </a:solidFill>
                <a:latin typeface="Proxima Nova"/>
                <a:ea typeface="Proxima Nova"/>
                <a:cs typeface="Proxima Nova"/>
                <a:sym typeface="Proxima Nova"/>
              </a:rPr>
              <a:t>Occasional Cx mentioned using Twitter, DoorDash Gaming Twitter, and SlickDeals among other websites and social media accounts</a:t>
            </a:r>
            <a:endParaRPr i="1" sz="800">
              <a:latin typeface="Proxima Nova"/>
              <a:ea typeface="Proxima Nova"/>
              <a:cs typeface="Proxima Nova"/>
              <a:sym typeface="Proxima Nova"/>
            </a:endParaRPr>
          </a:p>
        </p:txBody>
      </p:sp>
      <p:sp>
        <p:nvSpPr>
          <p:cNvPr id="175" name="Google Shape;175;p21"/>
          <p:cNvSpPr txBox="1"/>
          <p:nvPr/>
        </p:nvSpPr>
        <p:spPr>
          <a:xfrm>
            <a:off x="306300" y="1068100"/>
            <a:ext cx="76590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Top locations where Cx look for savings</a:t>
            </a:r>
            <a:r>
              <a:rPr b="1" lang="en">
                <a:solidFill>
                  <a:schemeClr val="dk1"/>
                </a:solidFill>
                <a:latin typeface="Proxima Nova"/>
                <a:ea typeface="Proxima Nova"/>
                <a:cs typeface="Proxima Nova"/>
                <a:sym typeface="Proxima Nova"/>
              </a:rPr>
              <a:t>:</a:t>
            </a:r>
            <a:endParaRPr b="1">
              <a:solidFill>
                <a:schemeClr val="dk1"/>
              </a:solidFill>
              <a:latin typeface="Proxima Nova"/>
              <a:ea typeface="Proxima Nova"/>
              <a:cs typeface="Proxima Nova"/>
              <a:sym typeface="Proxima Nova"/>
            </a:endParaRPr>
          </a:p>
        </p:txBody>
      </p:sp>
      <p:sp>
        <p:nvSpPr>
          <p:cNvPr id="176" name="Google Shape;176;p21"/>
          <p:cNvSpPr txBox="1"/>
          <p:nvPr/>
        </p:nvSpPr>
        <p:spPr>
          <a:xfrm>
            <a:off x="105725" y="4739425"/>
            <a:ext cx="30000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600">
                <a:solidFill>
                  <a:schemeClr val="dk1"/>
                </a:solidFill>
                <a:latin typeface="Proxima Nova"/>
                <a:ea typeface="Proxima Nova"/>
                <a:cs typeface="Proxima Nova"/>
                <a:sym typeface="Proxima Nova"/>
              </a:rPr>
              <a:t>Base: n=443 DoorDash users</a:t>
            </a:r>
            <a:endParaRPr sz="6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600">
                <a:solidFill>
                  <a:schemeClr val="dk1"/>
                </a:solidFill>
                <a:latin typeface="Proxima Nova"/>
                <a:ea typeface="Proxima Nova"/>
                <a:cs typeface="Proxima Nova"/>
                <a:sym typeface="Proxima Nova"/>
              </a:rPr>
              <a:t>Source: Comparing Across Apps</a:t>
            </a:r>
            <a:endParaRPr sz="600">
              <a:solidFill>
                <a:schemeClr val="dk1"/>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2"/>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2" name="Google Shape;182;p22"/>
          <p:cNvSpPr txBox="1"/>
          <p:nvPr/>
        </p:nvSpPr>
        <p:spPr>
          <a:xfrm>
            <a:off x="362900" y="265450"/>
            <a:ext cx="73665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roxima Nova"/>
                <a:ea typeface="Proxima Nova"/>
                <a:cs typeface="Proxima Nova"/>
                <a:sym typeface="Proxima Nova"/>
              </a:rPr>
              <a:t>In their own words</a:t>
            </a:r>
            <a:endParaRPr b="1" sz="2400">
              <a:solidFill>
                <a:schemeClr val="dk1"/>
              </a:solidFill>
              <a:latin typeface="Proxima Nova"/>
              <a:ea typeface="Proxima Nova"/>
              <a:cs typeface="Proxima Nova"/>
              <a:sym typeface="Proxima Nova"/>
            </a:endParaRPr>
          </a:p>
        </p:txBody>
      </p:sp>
      <p:sp>
        <p:nvSpPr>
          <p:cNvPr id="183" name="Google Shape;183;p22"/>
          <p:cNvSpPr txBox="1"/>
          <p:nvPr/>
        </p:nvSpPr>
        <p:spPr>
          <a:xfrm>
            <a:off x="924900" y="1274050"/>
            <a:ext cx="4530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rgbClr val="1F1F1F"/>
                </a:solidFill>
                <a:highlight>
                  <a:srgbClr val="FFFFFF"/>
                </a:highlight>
                <a:latin typeface="Proxima Nova"/>
                <a:ea typeface="Proxima Nova"/>
                <a:cs typeface="Proxima Nova"/>
                <a:sym typeface="Proxima Nova"/>
              </a:rPr>
              <a:t>I</a:t>
            </a:r>
            <a:r>
              <a:rPr b="1" i="1" lang="en" sz="1100">
                <a:solidFill>
                  <a:srgbClr val="1F1F1F"/>
                </a:solidFill>
                <a:highlight>
                  <a:srgbClr val="FFFFFF"/>
                </a:highlight>
                <a:latin typeface="Proxima Nova"/>
                <a:ea typeface="Proxima Nova"/>
                <a:cs typeface="Proxima Nova"/>
                <a:sym typeface="Proxima Nova"/>
              </a:rPr>
              <a:t> c</a:t>
            </a:r>
            <a:r>
              <a:rPr b="1" i="1" lang="en" sz="1100">
                <a:solidFill>
                  <a:srgbClr val="1F1F1F"/>
                </a:solidFill>
                <a:highlight>
                  <a:srgbClr val="FFFFFF"/>
                </a:highlight>
                <a:latin typeface="Proxima Nova"/>
                <a:ea typeface="Proxima Nova"/>
                <a:cs typeface="Proxima Nova"/>
                <a:sym typeface="Proxima Nova"/>
              </a:rPr>
              <a:t>heck email and apps to see if I have coupons or discounts.</a:t>
            </a:r>
            <a:r>
              <a:rPr i="1" lang="en" sz="1100">
                <a:solidFill>
                  <a:srgbClr val="1F1F1F"/>
                </a:solidFill>
                <a:highlight>
                  <a:srgbClr val="FFFFFF"/>
                </a:highlight>
                <a:latin typeface="Proxima Nova"/>
                <a:ea typeface="Proxima Nova"/>
                <a:cs typeface="Proxima Nova"/>
                <a:sym typeface="Proxima Nova"/>
              </a:rPr>
              <a:t> Then if not I check to see if different apps have all the items I want (I notice some menus are not the same for different apps but same restaurant). If they do then </a:t>
            </a:r>
            <a:r>
              <a:rPr b="1" i="1" lang="en" sz="1100">
                <a:solidFill>
                  <a:srgbClr val="1F1F1F"/>
                </a:solidFill>
                <a:highlight>
                  <a:srgbClr val="FFFFFF"/>
                </a:highlight>
                <a:latin typeface="Proxima Nova"/>
                <a:ea typeface="Proxima Nova"/>
                <a:cs typeface="Proxima Nova"/>
                <a:sym typeface="Proxima Nova"/>
              </a:rPr>
              <a:t>I use whichever has the better prices</a:t>
            </a:r>
            <a:r>
              <a:rPr i="1" lang="en" sz="1100">
                <a:solidFill>
                  <a:srgbClr val="1F1F1F"/>
                </a:solidFill>
                <a:highlight>
                  <a:srgbClr val="FFFFFF"/>
                </a:highlight>
                <a:latin typeface="Proxima Nova"/>
                <a:ea typeface="Proxima Nova"/>
                <a:cs typeface="Proxima Nova"/>
                <a:sym typeface="Proxima Nova"/>
              </a:rPr>
              <a:t>.”</a:t>
            </a:r>
            <a:endParaRPr i="1" sz="1600">
              <a:latin typeface="Proxima Nova"/>
              <a:ea typeface="Proxima Nova"/>
              <a:cs typeface="Proxima Nova"/>
              <a:sym typeface="Proxima Nova"/>
            </a:endParaRPr>
          </a:p>
        </p:txBody>
      </p:sp>
      <p:sp>
        <p:nvSpPr>
          <p:cNvPr id="184" name="Google Shape;184;p22"/>
          <p:cNvSpPr txBox="1"/>
          <p:nvPr/>
        </p:nvSpPr>
        <p:spPr>
          <a:xfrm>
            <a:off x="2915525" y="3053250"/>
            <a:ext cx="4332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rgbClr val="1F1F1F"/>
                </a:solidFill>
                <a:highlight>
                  <a:srgbClr val="FFFFFF"/>
                </a:highlight>
                <a:latin typeface="Proxima Nova"/>
                <a:ea typeface="Proxima Nova"/>
                <a:cs typeface="Proxima Nova"/>
                <a:sym typeface="Proxima Nova"/>
              </a:rPr>
              <a:t>Check my</a:t>
            </a:r>
            <a:r>
              <a:rPr b="1" i="1" lang="en" sz="1100">
                <a:solidFill>
                  <a:srgbClr val="1F1F1F"/>
                </a:solidFill>
                <a:highlight>
                  <a:srgbClr val="FFFFFF"/>
                </a:highlight>
                <a:latin typeface="Proxima Nova"/>
                <a:ea typeface="Proxima Nova"/>
                <a:cs typeface="Proxima Nova"/>
                <a:sym typeface="Proxima Nova"/>
              </a:rPr>
              <a:t> preferred app</a:t>
            </a:r>
            <a:r>
              <a:rPr i="1" lang="en" sz="1100">
                <a:solidFill>
                  <a:srgbClr val="1F1F1F"/>
                </a:solidFill>
                <a:highlight>
                  <a:srgbClr val="FFFFFF"/>
                </a:highlight>
                <a:latin typeface="Proxima Nova"/>
                <a:ea typeface="Proxima Nova"/>
                <a:cs typeface="Proxima Nova"/>
                <a:sym typeface="Proxima Nova"/>
              </a:rPr>
              <a:t>, see what’s available price and discount wise, check a second, and third app to compare prices, fees, etc. Although </a:t>
            </a:r>
            <a:r>
              <a:rPr b="1" i="1" lang="en" sz="1100">
                <a:solidFill>
                  <a:srgbClr val="1F1F1F"/>
                </a:solidFill>
                <a:highlight>
                  <a:srgbClr val="FFFFFF"/>
                </a:highlight>
                <a:latin typeface="Proxima Nova"/>
                <a:ea typeface="Proxima Nova"/>
                <a:cs typeface="Proxima Nova"/>
                <a:sym typeface="Proxima Nova"/>
              </a:rPr>
              <a:t>I typically go with my preferred app since they've treated me well</a:t>
            </a:r>
            <a:r>
              <a:rPr i="1" lang="en" sz="1100">
                <a:solidFill>
                  <a:srgbClr val="1F1F1F"/>
                </a:solidFill>
                <a:highlight>
                  <a:srgbClr val="FFFFFF"/>
                </a:highlight>
                <a:latin typeface="Proxima Nova"/>
                <a:ea typeface="Proxima Nova"/>
                <a:cs typeface="Proxima Nova"/>
                <a:sym typeface="Proxima Nova"/>
              </a:rPr>
              <a:t> and i have few issues with them.</a:t>
            </a:r>
            <a:endParaRPr i="1" sz="1600">
              <a:latin typeface="Proxima Nova"/>
              <a:ea typeface="Proxima Nova"/>
              <a:cs typeface="Proxima Nova"/>
              <a:sym typeface="Proxima Nova"/>
            </a:endParaRPr>
          </a:p>
        </p:txBody>
      </p:sp>
      <p:sp>
        <p:nvSpPr>
          <p:cNvPr id="185" name="Google Shape;185;p22"/>
          <p:cNvSpPr txBox="1"/>
          <p:nvPr/>
        </p:nvSpPr>
        <p:spPr>
          <a:xfrm>
            <a:off x="2188225" y="2222350"/>
            <a:ext cx="4190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rgbClr val="1F1F1F"/>
                </a:solidFill>
                <a:highlight>
                  <a:srgbClr val="FFFFFF"/>
                </a:highlight>
                <a:latin typeface="Proxima Nova"/>
                <a:ea typeface="Proxima Nova"/>
                <a:cs typeface="Proxima Nova"/>
                <a:sym typeface="Proxima Nova"/>
              </a:rPr>
              <a:t>Depends on where I am ordering from and if the business is in multiple apps or not. I’ll also </a:t>
            </a:r>
            <a:r>
              <a:rPr b="1" i="1" lang="en" sz="1100">
                <a:solidFill>
                  <a:srgbClr val="1F1F1F"/>
                </a:solidFill>
                <a:highlight>
                  <a:srgbClr val="FFFFFF"/>
                </a:highlight>
                <a:latin typeface="Proxima Nova"/>
                <a:ea typeface="Proxima Nova"/>
                <a:cs typeface="Proxima Nova"/>
                <a:sym typeface="Proxima Nova"/>
              </a:rPr>
              <a:t>compare the pickup vs delivery costs</a:t>
            </a:r>
            <a:r>
              <a:rPr i="1" lang="en" sz="1100">
                <a:solidFill>
                  <a:srgbClr val="1F1F1F"/>
                </a:solidFill>
                <a:highlight>
                  <a:srgbClr val="FFFFFF"/>
                </a:highlight>
                <a:latin typeface="Proxima Nova"/>
                <a:ea typeface="Proxima Nova"/>
                <a:cs typeface="Proxima Nova"/>
                <a:sym typeface="Proxima Nova"/>
              </a:rPr>
              <a:t> for each app as well if I can pick it up myself.”</a:t>
            </a:r>
            <a:endParaRPr i="1" sz="1100">
              <a:latin typeface="Proxima Nova"/>
              <a:ea typeface="Proxima Nova"/>
              <a:cs typeface="Proxima Nova"/>
              <a:sym typeface="Proxima Nova"/>
            </a:endParaRPr>
          </a:p>
        </p:txBody>
      </p:sp>
      <p:sp>
        <p:nvSpPr>
          <p:cNvPr id="186" name="Google Shape;186;p22"/>
          <p:cNvSpPr txBox="1"/>
          <p:nvPr/>
        </p:nvSpPr>
        <p:spPr>
          <a:xfrm>
            <a:off x="4099000" y="3970525"/>
            <a:ext cx="4624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rgbClr val="1F1F1F"/>
                </a:solidFill>
                <a:highlight>
                  <a:srgbClr val="FFFFFF"/>
                </a:highlight>
                <a:latin typeface="Proxima Nova"/>
                <a:ea typeface="Proxima Nova"/>
                <a:cs typeface="Proxima Nova"/>
                <a:sym typeface="Proxima Nova"/>
              </a:rPr>
              <a:t>Honestly, I see who's willing to give me the best price, and </a:t>
            </a:r>
            <a:r>
              <a:rPr b="1" i="1" lang="en" sz="1100">
                <a:solidFill>
                  <a:srgbClr val="1F1F1F"/>
                </a:solidFill>
                <a:highlight>
                  <a:srgbClr val="FFFFFF"/>
                </a:highlight>
                <a:latin typeface="Proxima Nova"/>
                <a:ea typeface="Proxima Nova"/>
                <a:cs typeface="Proxima Nova"/>
                <a:sym typeface="Proxima Nova"/>
              </a:rPr>
              <a:t>if nobody is handing out any promos, I usually go with DoorDash</a:t>
            </a:r>
            <a:r>
              <a:rPr i="1" lang="en" sz="1100">
                <a:solidFill>
                  <a:srgbClr val="1F1F1F"/>
                </a:solidFill>
                <a:highlight>
                  <a:srgbClr val="FFFFFF"/>
                </a:highlight>
                <a:latin typeface="Proxima Nova"/>
                <a:ea typeface="Proxima Nova"/>
                <a:cs typeface="Proxima Nova"/>
                <a:sym typeface="Proxima Nova"/>
              </a:rPr>
              <a:t>.</a:t>
            </a:r>
            <a:r>
              <a:rPr b="1" i="1" lang="en" sz="1100">
                <a:solidFill>
                  <a:srgbClr val="1F1F1F"/>
                </a:solidFill>
                <a:highlight>
                  <a:srgbClr val="FFFFFF"/>
                </a:highlight>
                <a:latin typeface="Proxima Nova"/>
                <a:ea typeface="Proxima Nova"/>
                <a:cs typeface="Proxima Nova"/>
                <a:sym typeface="Proxima Nova"/>
              </a:rPr>
              <a:t>”</a:t>
            </a:r>
            <a:endParaRPr b="1" i="1" sz="1600">
              <a:latin typeface="Proxima Nova"/>
              <a:ea typeface="Proxima Nova"/>
              <a:cs typeface="Proxima Nova"/>
              <a:sym typeface="Proxima Nova"/>
            </a:endParaRPr>
          </a:p>
        </p:txBody>
      </p:sp>
      <p:pic>
        <p:nvPicPr>
          <p:cNvPr id="187" name="Google Shape;187;p22"/>
          <p:cNvPicPr preferRelativeResize="0"/>
          <p:nvPr/>
        </p:nvPicPr>
        <p:blipFill>
          <a:blip r:embed="rId3">
            <a:alphaModFix/>
          </a:blip>
          <a:stretch>
            <a:fillRect/>
          </a:stretch>
        </p:blipFill>
        <p:spPr>
          <a:xfrm>
            <a:off x="293450" y="1189125"/>
            <a:ext cx="548700" cy="548700"/>
          </a:xfrm>
          <a:prstGeom prst="rect">
            <a:avLst/>
          </a:prstGeom>
          <a:noFill/>
          <a:ln>
            <a:noFill/>
          </a:ln>
        </p:spPr>
      </p:pic>
      <p:pic>
        <p:nvPicPr>
          <p:cNvPr id="188" name="Google Shape;188;p22"/>
          <p:cNvPicPr preferRelativeResize="0"/>
          <p:nvPr/>
        </p:nvPicPr>
        <p:blipFill>
          <a:blip r:embed="rId3">
            <a:alphaModFix/>
          </a:blip>
          <a:stretch>
            <a:fillRect/>
          </a:stretch>
        </p:blipFill>
        <p:spPr>
          <a:xfrm>
            <a:off x="1527575" y="2222350"/>
            <a:ext cx="548700" cy="548700"/>
          </a:xfrm>
          <a:prstGeom prst="rect">
            <a:avLst/>
          </a:prstGeom>
          <a:noFill/>
          <a:ln>
            <a:noFill/>
          </a:ln>
        </p:spPr>
      </p:pic>
      <p:pic>
        <p:nvPicPr>
          <p:cNvPr id="189" name="Google Shape;189;p22"/>
          <p:cNvPicPr preferRelativeResize="0"/>
          <p:nvPr/>
        </p:nvPicPr>
        <p:blipFill>
          <a:blip r:embed="rId3">
            <a:alphaModFix/>
          </a:blip>
          <a:stretch>
            <a:fillRect/>
          </a:stretch>
        </p:blipFill>
        <p:spPr>
          <a:xfrm>
            <a:off x="2282600" y="3162675"/>
            <a:ext cx="548700" cy="548700"/>
          </a:xfrm>
          <a:prstGeom prst="rect">
            <a:avLst/>
          </a:prstGeom>
          <a:noFill/>
          <a:ln>
            <a:noFill/>
          </a:ln>
        </p:spPr>
      </p:pic>
      <p:pic>
        <p:nvPicPr>
          <p:cNvPr id="190" name="Google Shape;190;p22"/>
          <p:cNvPicPr preferRelativeResize="0"/>
          <p:nvPr/>
        </p:nvPicPr>
        <p:blipFill>
          <a:blip r:embed="rId3">
            <a:alphaModFix/>
          </a:blip>
          <a:stretch>
            <a:fillRect/>
          </a:stretch>
        </p:blipFill>
        <p:spPr>
          <a:xfrm>
            <a:off x="3474100" y="3970525"/>
            <a:ext cx="548700" cy="548700"/>
          </a:xfrm>
          <a:prstGeom prst="rect">
            <a:avLst/>
          </a:prstGeom>
          <a:noFill/>
          <a:ln>
            <a:noFill/>
          </a:ln>
        </p:spPr>
      </p:pic>
      <p:sp>
        <p:nvSpPr>
          <p:cNvPr id="191" name="Google Shape;191;p22"/>
          <p:cNvSpPr txBox="1"/>
          <p:nvPr/>
        </p:nvSpPr>
        <p:spPr>
          <a:xfrm>
            <a:off x="105725" y="4739425"/>
            <a:ext cx="30000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6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600">
                <a:solidFill>
                  <a:schemeClr val="dk1"/>
                </a:solidFill>
                <a:latin typeface="Proxima Nova"/>
                <a:ea typeface="Proxima Nova"/>
                <a:cs typeface="Proxima Nova"/>
                <a:sym typeface="Proxima Nova"/>
              </a:rPr>
              <a:t>Source: Comparing Across Apps</a:t>
            </a:r>
            <a:endParaRPr sz="600">
              <a:solidFill>
                <a:schemeClr val="dk1"/>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oorDash">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838A"/>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